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66" r:id="rId2"/>
    <p:sldId id="256" r:id="rId3"/>
    <p:sldId id="257" r:id="rId4"/>
    <p:sldId id="258" r:id="rId5"/>
    <p:sldId id="259" r:id="rId6"/>
    <p:sldId id="260" r:id="rId7"/>
    <p:sldId id="261" r:id="rId8"/>
    <p:sldId id="262" r:id="rId9"/>
    <p:sldId id="263" r:id="rId10"/>
    <p:sldId id="361" r:id="rId11"/>
    <p:sldId id="265" r:id="rId12"/>
    <p:sldId id="266" r:id="rId13"/>
    <p:sldId id="267" r:id="rId14"/>
    <p:sldId id="268" r:id="rId15"/>
    <p:sldId id="269" r:id="rId16"/>
    <p:sldId id="270" r:id="rId17"/>
    <p:sldId id="271" r:id="rId18"/>
    <p:sldId id="272" r:id="rId19"/>
    <p:sldId id="357" r:id="rId20"/>
    <p:sldId id="273" r:id="rId21"/>
    <p:sldId id="274" r:id="rId22"/>
    <p:sldId id="275" r:id="rId23"/>
    <p:sldId id="277" r:id="rId24"/>
    <p:sldId id="360" r:id="rId25"/>
    <p:sldId id="362" r:id="rId26"/>
    <p:sldId id="359" r:id="rId27"/>
    <p:sldId id="358" r:id="rId28"/>
    <p:sldId id="278" r:id="rId29"/>
    <p:sldId id="363" r:id="rId30"/>
    <p:sldId id="364" r:id="rId31"/>
    <p:sldId id="279" r:id="rId32"/>
    <p:sldId id="365"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1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EC2A4-4B46-492A-A45C-36CCBA668D63}" type="doc">
      <dgm:prSet loTypeId="urn:microsoft.com/office/officeart/2005/8/layout/pyramid2" loCatId="pyramid" qsTypeId="urn:microsoft.com/office/officeart/2005/8/quickstyle/simple1" qsCatId="simple" csTypeId="urn:microsoft.com/office/officeart/2005/8/colors/accent0_3" csCatId="mainScheme" phldr="1"/>
      <dgm:spPr/>
    </dgm:pt>
    <dgm:pt modelId="{EE8B04D9-2B4E-4412-A3FB-0253E2E35BA1}">
      <dgm:prSet phldrT="[Text]" custT="1"/>
      <dgm:spPr/>
      <dgm:t>
        <a:bodyPr/>
        <a:lstStyle/>
        <a:p>
          <a:r>
            <a:rPr lang="pl-PL" sz="2400" dirty="0"/>
            <a:t>1 Serious or disabling injury</a:t>
          </a:r>
          <a:endParaRPr lang="en-US" sz="2400" dirty="0"/>
        </a:p>
      </dgm:t>
    </dgm:pt>
    <dgm:pt modelId="{A9AC4599-F338-445F-96E5-587FC4C8CD9D}" type="parTrans" cxnId="{E4F5498C-E817-484A-BE50-51403272C5E1}">
      <dgm:prSet/>
      <dgm:spPr/>
      <dgm:t>
        <a:bodyPr/>
        <a:lstStyle/>
        <a:p>
          <a:endParaRPr lang="en-US"/>
        </a:p>
      </dgm:t>
    </dgm:pt>
    <dgm:pt modelId="{F55C26D0-03B7-4D80-B682-E6A8D5B09C21}" type="sibTrans" cxnId="{E4F5498C-E817-484A-BE50-51403272C5E1}">
      <dgm:prSet/>
      <dgm:spPr/>
      <dgm:t>
        <a:bodyPr/>
        <a:lstStyle/>
        <a:p>
          <a:endParaRPr lang="en-US"/>
        </a:p>
      </dgm:t>
    </dgm:pt>
    <dgm:pt modelId="{5BC2A787-F289-4FEE-A93F-D79C8F58D1F8}">
      <dgm:prSet phldrT="[Text]" custT="1"/>
      <dgm:spPr/>
      <dgm:t>
        <a:bodyPr/>
        <a:lstStyle/>
        <a:p>
          <a:r>
            <a:rPr lang="pl-PL" sz="2400"/>
            <a:t>10 Minor Injury (first aid)</a:t>
          </a:r>
          <a:endParaRPr lang="en-US" sz="2400" dirty="0"/>
        </a:p>
      </dgm:t>
    </dgm:pt>
    <dgm:pt modelId="{67F25C33-CF38-4107-BAA5-62A006062793}" type="parTrans" cxnId="{42BA8D40-E032-4B3B-9BCB-A37449F16E11}">
      <dgm:prSet/>
      <dgm:spPr/>
      <dgm:t>
        <a:bodyPr/>
        <a:lstStyle/>
        <a:p>
          <a:endParaRPr lang="en-US"/>
        </a:p>
      </dgm:t>
    </dgm:pt>
    <dgm:pt modelId="{B8EB7C5D-9D8E-4F12-A6AC-49226DF38B15}" type="sibTrans" cxnId="{42BA8D40-E032-4B3B-9BCB-A37449F16E11}">
      <dgm:prSet/>
      <dgm:spPr/>
      <dgm:t>
        <a:bodyPr/>
        <a:lstStyle/>
        <a:p>
          <a:endParaRPr lang="en-US"/>
        </a:p>
      </dgm:t>
    </dgm:pt>
    <dgm:pt modelId="{71C47977-1FAF-4E29-B0A0-F7811A1F31EF}">
      <dgm:prSet phldrT="[Text]" custT="1"/>
      <dgm:spPr/>
      <dgm:t>
        <a:bodyPr/>
        <a:lstStyle/>
        <a:p>
          <a:r>
            <a:rPr lang="pl-PL" sz="2400" dirty="0"/>
            <a:t>30 Damage Only</a:t>
          </a:r>
          <a:endParaRPr lang="en-US" sz="2400" dirty="0"/>
        </a:p>
      </dgm:t>
    </dgm:pt>
    <dgm:pt modelId="{595305F2-F1EF-42D6-9848-C63846C6A059}" type="parTrans" cxnId="{B1853EC9-32BF-4823-AF52-9333699EBD64}">
      <dgm:prSet/>
      <dgm:spPr/>
      <dgm:t>
        <a:bodyPr/>
        <a:lstStyle/>
        <a:p>
          <a:endParaRPr lang="en-US"/>
        </a:p>
      </dgm:t>
    </dgm:pt>
    <dgm:pt modelId="{2267C5B7-352D-4040-BF63-08B7AD48407D}" type="sibTrans" cxnId="{B1853EC9-32BF-4823-AF52-9333699EBD64}">
      <dgm:prSet/>
      <dgm:spPr/>
      <dgm:t>
        <a:bodyPr/>
        <a:lstStyle/>
        <a:p>
          <a:endParaRPr lang="en-US"/>
        </a:p>
      </dgm:t>
    </dgm:pt>
    <dgm:pt modelId="{6752B9D9-FD0B-4CC0-B65C-ADFDCCC32E7F}">
      <dgm:prSet phldrT="[Text]" custT="1"/>
      <dgm:spPr/>
      <dgm:t>
        <a:bodyPr/>
        <a:lstStyle/>
        <a:p>
          <a:r>
            <a:rPr lang="pl-PL" sz="2400" dirty="0"/>
            <a:t>600 Non-Damage/ Near miss</a:t>
          </a:r>
          <a:endParaRPr lang="en-US" sz="2400" dirty="0"/>
        </a:p>
      </dgm:t>
    </dgm:pt>
    <dgm:pt modelId="{F2E82BA7-44BF-4903-B9D6-C4192BAA7215}" type="parTrans" cxnId="{6432E3AE-6A96-449B-9ACB-96D1FC3378FF}">
      <dgm:prSet/>
      <dgm:spPr/>
      <dgm:t>
        <a:bodyPr/>
        <a:lstStyle/>
        <a:p>
          <a:endParaRPr lang="en-US"/>
        </a:p>
      </dgm:t>
    </dgm:pt>
    <dgm:pt modelId="{96397D43-7B07-4FBB-ADB2-B9F04CA1FCE6}" type="sibTrans" cxnId="{6432E3AE-6A96-449B-9ACB-96D1FC3378FF}">
      <dgm:prSet/>
      <dgm:spPr/>
      <dgm:t>
        <a:bodyPr/>
        <a:lstStyle/>
        <a:p>
          <a:endParaRPr lang="en-US"/>
        </a:p>
      </dgm:t>
    </dgm:pt>
    <dgm:pt modelId="{6AC345F7-AD40-4D82-B9E8-DD23E6541BE0}" type="pres">
      <dgm:prSet presAssocID="{374EC2A4-4B46-492A-A45C-36CCBA668D63}" presName="compositeShape" presStyleCnt="0">
        <dgm:presLayoutVars>
          <dgm:dir/>
          <dgm:resizeHandles/>
        </dgm:presLayoutVars>
      </dgm:prSet>
      <dgm:spPr/>
    </dgm:pt>
    <dgm:pt modelId="{71258132-70D8-451C-9B97-6E1F9A9393BE}" type="pres">
      <dgm:prSet presAssocID="{374EC2A4-4B46-492A-A45C-36CCBA668D63}" presName="pyramid" presStyleLbl="node1" presStyleIdx="0" presStyleCnt="1"/>
      <dgm:spPr>
        <a:gradFill rotWithShape="0">
          <a:gsLst>
            <a:gs pos="0">
              <a:srgbClr val="D40D4A"/>
            </a:gs>
            <a:gs pos="98230">
              <a:srgbClr val="37C759"/>
            </a:gs>
            <a:gs pos="46000">
              <a:srgbClr val="FFC000"/>
            </a:gs>
          </a:gsLst>
          <a:lin ang="5400000" scaled="1"/>
        </a:gradFill>
      </dgm:spPr>
      <dgm:t>
        <a:bodyPr/>
        <a:lstStyle/>
        <a:p>
          <a:endParaRPr lang="en-IN"/>
        </a:p>
      </dgm:t>
    </dgm:pt>
    <dgm:pt modelId="{7EEC52A8-466C-4500-9A68-72A454694324}" type="pres">
      <dgm:prSet presAssocID="{374EC2A4-4B46-492A-A45C-36CCBA668D63}" presName="theList" presStyleCnt="0"/>
      <dgm:spPr/>
    </dgm:pt>
    <dgm:pt modelId="{50B66240-CF0F-4FDB-BC40-39BA276B4A21}" type="pres">
      <dgm:prSet presAssocID="{EE8B04D9-2B4E-4412-A3FB-0253E2E35BA1}" presName="aNode" presStyleLbl="fgAcc1" presStyleIdx="0" presStyleCnt="4">
        <dgm:presLayoutVars>
          <dgm:bulletEnabled val="1"/>
        </dgm:presLayoutVars>
      </dgm:prSet>
      <dgm:spPr/>
      <dgm:t>
        <a:bodyPr/>
        <a:lstStyle/>
        <a:p>
          <a:endParaRPr lang="tr-TR"/>
        </a:p>
      </dgm:t>
    </dgm:pt>
    <dgm:pt modelId="{B2A9B9BD-FA68-428D-B940-1EB1D21302A7}" type="pres">
      <dgm:prSet presAssocID="{EE8B04D9-2B4E-4412-A3FB-0253E2E35BA1}" presName="aSpace" presStyleCnt="0"/>
      <dgm:spPr/>
    </dgm:pt>
    <dgm:pt modelId="{F2931A1A-8964-45AD-8AB7-057F963DE0CD}" type="pres">
      <dgm:prSet presAssocID="{5BC2A787-F289-4FEE-A93F-D79C8F58D1F8}" presName="aNode" presStyleLbl="fgAcc1" presStyleIdx="1" presStyleCnt="4">
        <dgm:presLayoutVars>
          <dgm:bulletEnabled val="1"/>
        </dgm:presLayoutVars>
      </dgm:prSet>
      <dgm:spPr/>
      <dgm:t>
        <a:bodyPr/>
        <a:lstStyle/>
        <a:p>
          <a:endParaRPr lang="tr-TR"/>
        </a:p>
      </dgm:t>
    </dgm:pt>
    <dgm:pt modelId="{CFA97BB6-9888-4788-9612-C311E2416CD1}" type="pres">
      <dgm:prSet presAssocID="{5BC2A787-F289-4FEE-A93F-D79C8F58D1F8}" presName="aSpace" presStyleCnt="0"/>
      <dgm:spPr/>
    </dgm:pt>
    <dgm:pt modelId="{99A48711-016B-49BE-9631-E79E316C576B}" type="pres">
      <dgm:prSet presAssocID="{71C47977-1FAF-4E29-B0A0-F7811A1F31EF}" presName="aNode" presStyleLbl="fgAcc1" presStyleIdx="2" presStyleCnt="4">
        <dgm:presLayoutVars>
          <dgm:bulletEnabled val="1"/>
        </dgm:presLayoutVars>
      </dgm:prSet>
      <dgm:spPr/>
      <dgm:t>
        <a:bodyPr/>
        <a:lstStyle/>
        <a:p>
          <a:endParaRPr lang="tr-TR"/>
        </a:p>
      </dgm:t>
    </dgm:pt>
    <dgm:pt modelId="{3E9FA3B8-B6D5-41F9-8E8A-61562BE55DB2}" type="pres">
      <dgm:prSet presAssocID="{71C47977-1FAF-4E29-B0A0-F7811A1F31EF}" presName="aSpace" presStyleCnt="0"/>
      <dgm:spPr/>
    </dgm:pt>
    <dgm:pt modelId="{2B4D738F-F85D-4E01-A17C-6BB78B5D28BB}" type="pres">
      <dgm:prSet presAssocID="{6752B9D9-FD0B-4CC0-B65C-ADFDCCC32E7F}" presName="aNode" presStyleLbl="fgAcc1" presStyleIdx="3" presStyleCnt="4">
        <dgm:presLayoutVars>
          <dgm:bulletEnabled val="1"/>
        </dgm:presLayoutVars>
      </dgm:prSet>
      <dgm:spPr/>
      <dgm:t>
        <a:bodyPr/>
        <a:lstStyle/>
        <a:p>
          <a:endParaRPr lang="tr-TR"/>
        </a:p>
      </dgm:t>
    </dgm:pt>
    <dgm:pt modelId="{4E7F42D0-3B7D-463E-80EE-52B73D1A8398}" type="pres">
      <dgm:prSet presAssocID="{6752B9D9-FD0B-4CC0-B65C-ADFDCCC32E7F}" presName="aSpace" presStyleCnt="0"/>
      <dgm:spPr/>
    </dgm:pt>
  </dgm:ptLst>
  <dgm:cxnLst>
    <dgm:cxn modelId="{922CE3A4-B1B8-4445-BD27-E78A6C324FC1}" type="presOf" srcId="{6752B9D9-FD0B-4CC0-B65C-ADFDCCC32E7F}" destId="{2B4D738F-F85D-4E01-A17C-6BB78B5D28BB}" srcOrd="0" destOrd="0" presId="urn:microsoft.com/office/officeart/2005/8/layout/pyramid2"/>
    <dgm:cxn modelId="{0BEE76E7-2A49-44AD-831E-C9B035B798EA}" type="presOf" srcId="{EE8B04D9-2B4E-4412-A3FB-0253E2E35BA1}" destId="{50B66240-CF0F-4FDB-BC40-39BA276B4A21}" srcOrd="0" destOrd="0" presId="urn:microsoft.com/office/officeart/2005/8/layout/pyramid2"/>
    <dgm:cxn modelId="{A974736D-0770-415B-BCEC-E515A05085E5}" type="presOf" srcId="{374EC2A4-4B46-492A-A45C-36CCBA668D63}" destId="{6AC345F7-AD40-4D82-B9E8-DD23E6541BE0}" srcOrd="0" destOrd="0" presId="urn:microsoft.com/office/officeart/2005/8/layout/pyramid2"/>
    <dgm:cxn modelId="{E80C7B0D-D2EE-4793-991B-3B5B5248AAC7}" type="presOf" srcId="{5BC2A787-F289-4FEE-A93F-D79C8F58D1F8}" destId="{F2931A1A-8964-45AD-8AB7-057F963DE0CD}" srcOrd="0" destOrd="0" presId="urn:microsoft.com/office/officeart/2005/8/layout/pyramid2"/>
    <dgm:cxn modelId="{E4F5498C-E817-484A-BE50-51403272C5E1}" srcId="{374EC2A4-4B46-492A-A45C-36CCBA668D63}" destId="{EE8B04D9-2B4E-4412-A3FB-0253E2E35BA1}" srcOrd="0" destOrd="0" parTransId="{A9AC4599-F338-445F-96E5-587FC4C8CD9D}" sibTransId="{F55C26D0-03B7-4D80-B682-E6A8D5B09C21}"/>
    <dgm:cxn modelId="{42BA8D40-E032-4B3B-9BCB-A37449F16E11}" srcId="{374EC2A4-4B46-492A-A45C-36CCBA668D63}" destId="{5BC2A787-F289-4FEE-A93F-D79C8F58D1F8}" srcOrd="1" destOrd="0" parTransId="{67F25C33-CF38-4107-BAA5-62A006062793}" sibTransId="{B8EB7C5D-9D8E-4F12-A6AC-49226DF38B15}"/>
    <dgm:cxn modelId="{758A40D3-7E8F-4591-9339-DC1EBB32EC49}" type="presOf" srcId="{71C47977-1FAF-4E29-B0A0-F7811A1F31EF}" destId="{99A48711-016B-49BE-9631-E79E316C576B}" srcOrd="0" destOrd="0" presId="urn:microsoft.com/office/officeart/2005/8/layout/pyramid2"/>
    <dgm:cxn modelId="{6432E3AE-6A96-449B-9ACB-96D1FC3378FF}" srcId="{374EC2A4-4B46-492A-A45C-36CCBA668D63}" destId="{6752B9D9-FD0B-4CC0-B65C-ADFDCCC32E7F}" srcOrd="3" destOrd="0" parTransId="{F2E82BA7-44BF-4903-B9D6-C4192BAA7215}" sibTransId="{96397D43-7B07-4FBB-ADB2-B9F04CA1FCE6}"/>
    <dgm:cxn modelId="{B1853EC9-32BF-4823-AF52-9333699EBD64}" srcId="{374EC2A4-4B46-492A-A45C-36CCBA668D63}" destId="{71C47977-1FAF-4E29-B0A0-F7811A1F31EF}" srcOrd="2" destOrd="0" parTransId="{595305F2-F1EF-42D6-9848-C63846C6A059}" sibTransId="{2267C5B7-352D-4040-BF63-08B7AD48407D}"/>
    <dgm:cxn modelId="{3BA63F59-D5A8-4146-A8A1-595E1A1D75A2}" type="presParOf" srcId="{6AC345F7-AD40-4D82-B9E8-DD23E6541BE0}" destId="{71258132-70D8-451C-9B97-6E1F9A9393BE}" srcOrd="0" destOrd="0" presId="urn:microsoft.com/office/officeart/2005/8/layout/pyramid2"/>
    <dgm:cxn modelId="{240AE861-E75E-432A-8D2F-A3E0986E0D7A}" type="presParOf" srcId="{6AC345F7-AD40-4D82-B9E8-DD23E6541BE0}" destId="{7EEC52A8-466C-4500-9A68-72A454694324}" srcOrd="1" destOrd="0" presId="urn:microsoft.com/office/officeart/2005/8/layout/pyramid2"/>
    <dgm:cxn modelId="{D85AC4A4-33F5-4FE8-8D3F-AB0BF89225A2}" type="presParOf" srcId="{7EEC52A8-466C-4500-9A68-72A454694324}" destId="{50B66240-CF0F-4FDB-BC40-39BA276B4A21}" srcOrd="0" destOrd="0" presId="urn:microsoft.com/office/officeart/2005/8/layout/pyramid2"/>
    <dgm:cxn modelId="{1731F9D5-1260-45FD-81C7-26C0BD4B8107}" type="presParOf" srcId="{7EEC52A8-466C-4500-9A68-72A454694324}" destId="{B2A9B9BD-FA68-428D-B940-1EB1D21302A7}" srcOrd="1" destOrd="0" presId="urn:microsoft.com/office/officeart/2005/8/layout/pyramid2"/>
    <dgm:cxn modelId="{7F74D839-50A1-47DC-AB8F-CD4F356EAFB6}" type="presParOf" srcId="{7EEC52A8-466C-4500-9A68-72A454694324}" destId="{F2931A1A-8964-45AD-8AB7-057F963DE0CD}" srcOrd="2" destOrd="0" presId="urn:microsoft.com/office/officeart/2005/8/layout/pyramid2"/>
    <dgm:cxn modelId="{CC41A445-DC0D-437C-BD13-DC18336E324C}" type="presParOf" srcId="{7EEC52A8-466C-4500-9A68-72A454694324}" destId="{CFA97BB6-9888-4788-9612-C311E2416CD1}" srcOrd="3" destOrd="0" presId="urn:microsoft.com/office/officeart/2005/8/layout/pyramid2"/>
    <dgm:cxn modelId="{5765EF5E-259F-46AE-BA05-D011DA0482BD}" type="presParOf" srcId="{7EEC52A8-466C-4500-9A68-72A454694324}" destId="{99A48711-016B-49BE-9631-E79E316C576B}" srcOrd="4" destOrd="0" presId="urn:microsoft.com/office/officeart/2005/8/layout/pyramid2"/>
    <dgm:cxn modelId="{43B9C81C-862C-43E8-BC76-D90CC316B208}" type="presParOf" srcId="{7EEC52A8-466C-4500-9A68-72A454694324}" destId="{3E9FA3B8-B6D5-41F9-8E8A-61562BE55DB2}" srcOrd="5" destOrd="0" presId="urn:microsoft.com/office/officeart/2005/8/layout/pyramid2"/>
    <dgm:cxn modelId="{68BEED6F-B3A4-40B3-A93D-336177C92430}" type="presParOf" srcId="{7EEC52A8-466C-4500-9A68-72A454694324}" destId="{2B4D738F-F85D-4E01-A17C-6BB78B5D28BB}" srcOrd="6" destOrd="0" presId="urn:microsoft.com/office/officeart/2005/8/layout/pyramid2"/>
    <dgm:cxn modelId="{7798C261-612C-409F-BF39-42E66035A12C}" type="presParOf" srcId="{7EEC52A8-466C-4500-9A68-72A454694324}" destId="{4E7F42D0-3B7D-463E-80EE-52B73D1A8398}"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3F610-1898-45F3-B192-E2ED0A8845A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IN"/>
        </a:p>
      </dgm:t>
    </dgm:pt>
    <dgm:pt modelId="{111FC180-8FE8-4558-8A02-B57EF5BF72EC}">
      <dgm:prSet phldrT="[Text]"/>
      <dgm:spPr/>
      <dgm:t>
        <a:bodyPr/>
        <a:lstStyle/>
        <a:p>
          <a:r>
            <a:rPr lang="en-IN" dirty="0" smtClean="0"/>
            <a:t>Determining the cost of accidents</a:t>
          </a:r>
          <a:endParaRPr lang="en-IN" dirty="0"/>
        </a:p>
      </dgm:t>
    </dgm:pt>
    <dgm:pt modelId="{807E418E-0A48-4CA7-B0BD-B61A8CB7D24F}" type="parTrans" cxnId="{856D3E78-8504-41CB-9E20-439048F8FF73}">
      <dgm:prSet/>
      <dgm:spPr/>
      <dgm:t>
        <a:bodyPr/>
        <a:lstStyle/>
        <a:p>
          <a:endParaRPr lang="en-IN"/>
        </a:p>
      </dgm:t>
    </dgm:pt>
    <dgm:pt modelId="{CA04FA50-D701-4FE7-B6F8-8BA542ED717A}" type="sibTrans" cxnId="{856D3E78-8504-41CB-9E20-439048F8FF73}">
      <dgm:prSet/>
      <dgm:spPr/>
      <dgm:t>
        <a:bodyPr/>
        <a:lstStyle/>
        <a:p>
          <a:endParaRPr lang="en-IN"/>
        </a:p>
      </dgm:t>
    </dgm:pt>
    <dgm:pt modelId="{F424E2C4-27EF-4CEE-8651-25DB1A3EEE62}">
      <dgm:prSet/>
      <dgm:spPr/>
      <dgm:t>
        <a:bodyPr/>
        <a:lstStyle/>
        <a:p>
          <a:r>
            <a:rPr lang="en-IN" dirty="0" smtClean="0"/>
            <a:t>Establish legal liability</a:t>
          </a:r>
          <a:endParaRPr lang="en-IN" dirty="0"/>
        </a:p>
      </dgm:t>
    </dgm:pt>
    <dgm:pt modelId="{A2B2E575-0C53-4067-899E-998D86C4EE69}" type="parTrans" cxnId="{2F05F2E1-87DE-4D6A-91BE-C95010A86076}">
      <dgm:prSet/>
      <dgm:spPr/>
      <dgm:t>
        <a:bodyPr/>
        <a:lstStyle/>
        <a:p>
          <a:endParaRPr lang="en-IN"/>
        </a:p>
      </dgm:t>
    </dgm:pt>
    <dgm:pt modelId="{C521E72F-130A-42A8-B79A-D5379A9E1782}" type="sibTrans" cxnId="{2F05F2E1-87DE-4D6A-91BE-C95010A86076}">
      <dgm:prSet/>
      <dgm:spPr/>
      <dgm:t>
        <a:bodyPr/>
        <a:lstStyle/>
        <a:p>
          <a:endParaRPr lang="en-IN"/>
        </a:p>
      </dgm:t>
    </dgm:pt>
    <dgm:pt modelId="{714243ED-8336-43BE-B866-FDA12510AE49}">
      <dgm:prSet/>
      <dgm:spPr/>
      <dgm:t>
        <a:bodyPr/>
        <a:lstStyle/>
        <a:p>
          <a:r>
            <a:rPr lang="en-IN" dirty="0" smtClean="0"/>
            <a:t>Collect statistical data</a:t>
          </a:r>
          <a:endParaRPr lang="en-IN" dirty="0"/>
        </a:p>
      </dgm:t>
    </dgm:pt>
    <dgm:pt modelId="{4F43B5EF-A831-47F9-A349-B210D5BAE408}" type="sibTrans" cxnId="{FBDD0642-2248-48E0-B841-8F5F554FE749}">
      <dgm:prSet/>
      <dgm:spPr/>
      <dgm:t>
        <a:bodyPr/>
        <a:lstStyle/>
        <a:p>
          <a:endParaRPr lang="en-IN"/>
        </a:p>
      </dgm:t>
    </dgm:pt>
    <dgm:pt modelId="{C5018769-10A5-4141-A15C-DE9061BE971A}" type="parTrans" cxnId="{FBDD0642-2248-48E0-B841-8F5F554FE749}">
      <dgm:prSet/>
      <dgm:spPr/>
      <dgm:t>
        <a:bodyPr/>
        <a:lstStyle/>
        <a:p>
          <a:endParaRPr lang="en-IN"/>
        </a:p>
      </dgm:t>
    </dgm:pt>
    <dgm:pt modelId="{4BDAB847-ADD7-4B9A-8149-BBC439D67F18}">
      <dgm:prSet/>
      <dgm:spPr/>
      <dgm:t>
        <a:bodyPr/>
        <a:lstStyle/>
        <a:p>
          <a:r>
            <a:rPr lang="en-IN" dirty="0" smtClean="0"/>
            <a:t>Calculate costs</a:t>
          </a:r>
          <a:endParaRPr lang="en-IN" dirty="0"/>
        </a:p>
      </dgm:t>
    </dgm:pt>
    <dgm:pt modelId="{32BC39CB-0923-4160-A15B-82D0B7B382F5}" type="sibTrans" cxnId="{6C95596D-600D-4EAF-BA6E-61E57B49C2AD}">
      <dgm:prSet/>
      <dgm:spPr/>
      <dgm:t>
        <a:bodyPr/>
        <a:lstStyle/>
        <a:p>
          <a:endParaRPr lang="en-IN"/>
        </a:p>
      </dgm:t>
    </dgm:pt>
    <dgm:pt modelId="{97E7133C-66E3-4F60-877D-8CF5A9C33E62}" type="parTrans" cxnId="{6C95596D-600D-4EAF-BA6E-61E57B49C2AD}">
      <dgm:prSet/>
      <dgm:spPr/>
      <dgm:t>
        <a:bodyPr/>
        <a:lstStyle/>
        <a:p>
          <a:endParaRPr lang="en-IN"/>
        </a:p>
      </dgm:t>
    </dgm:pt>
    <dgm:pt modelId="{470075D8-5374-4207-A607-DA258FC40D0A}">
      <dgm:prSet/>
      <dgm:spPr/>
      <dgm:t>
        <a:bodyPr/>
        <a:lstStyle/>
        <a:p>
          <a:r>
            <a:rPr lang="en-IN" dirty="0" smtClean="0"/>
            <a:t>Improve practices</a:t>
          </a:r>
          <a:endParaRPr lang="en-IN" dirty="0"/>
        </a:p>
      </dgm:t>
    </dgm:pt>
    <dgm:pt modelId="{594D8134-F07A-4C01-A09E-F7E1BB8E950E}" type="sibTrans" cxnId="{95534AD8-C9FF-4CFB-AEB2-EC83D1A00828}">
      <dgm:prSet/>
      <dgm:spPr/>
      <dgm:t>
        <a:bodyPr/>
        <a:lstStyle/>
        <a:p>
          <a:endParaRPr lang="en-IN"/>
        </a:p>
      </dgm:t>
    </dgm:pt>
    <dgm:pt modelId="{CAA5C2BB-66D7-4BFC-BD23-4A1E01EB572C}" type="parTrans" cxnId="{95534AD8-C9FF-4CFB-AEB2-EC83D1A00828}">
      <dgm:prSet/>
      <dgm:spPr/>
      <dgm:t>
        <a:bodyPr/>
        <a:lstStyle/>
        <a:p>
          <a:endParaRPr lang="en-IN"/>
        </a:p>
      </dgm:t>
    </dgm:pt>
    <dgm:pt modelId="{E31EBE5A-9447-41D8-B4AB-5F4A70F37402}">
      <dgm:prSet/>
      <dgm:spPr/>
      <dgm:t>
        <a:bodyPr/>
        <a:lstStyle/>
        <a:p>
          <a:r>
            <a:rPr lang="en-IN" dirty="0" smtClean="0"/>
            <a:t>Identify trends</a:t>
          </a:r>
          <a:endParaRPr lang="en-IN" dirty="0"/>
        </a:p>
      </dgm:t>
    </dgm:pt>
    <dgm:pt modelId="{7599649F-CE97-4EA7-B51F-391330080E8D}" type="sibTrans" cxnId="{F712E1A1-3C2F-4C50-B2E0-3EA521D7FD6A}">
      <dgm:prSet/>
      <dgm:spPr/>
      <dgm:t>
        <a:bodyPr/>
        <a:lstStyle/>
        <a:p>
          <a:endParaRPr lang="en-IN"/>
        </a:p>
      </dgm:t>
    </dgm:pt>
    <dgm:pt modelId="{0B83D5A8-B735-4B92-B288-CB710349C1EE}" type="parTrans" cxnId="{F712E1A1-3C2F-4C50-B2E0-3EA521D7FD6A}">
      <dgm:prSet/>
      <dgm:spPr/>
      <dgm:t>
        <a:bodyPr/>
        <a:lstStyle/>
        <a:p>
          <a:endParaRPr lang="en-IN"/>
        </a:p>
      </dgm:t>
    </dgm:pt>
    <dgm:pt modelId="{49F5DFE7-34EC-48F2-A5E9-9A3B64937408}" type="pres">
      <dgm:prSet presAssocID="{0753F610-1898-45F3-B192-E2ED0A8845A0}" presName="diagram" presStyleCnt="0">
        <dgm:presLayoutVars>
          <dgm:dir/>
          <dgm:resizeHandles val="exact"/>
        </dgm:presLayoutVars>
      </dgm:prSet>
      <dgm:spPr/>
      <dgm:t>
        <a:bodyPr/>
        <a:lstStyle/>
        <a:p>
          <a:endParaRPr lang="en-IN"/>
        </a:p>
      </dgm:t>
    </dgm:pt>
    <dgm:pt modelId="{980E3412-DBE5-4DFB-9605-4AECBFA9B565}" type="pres">
      <dgm:prSet presAssocID="{111FC180-8FE8-4558-8A02-B57EF5BF72EC}" presName="node" presStyleLbl="node1" presStyleIdx="0" presStyleCnt="6">
        <dgm:presLayoutVars>
          <dgm:bulletEnabled val="1"/>
        </dgm:presLayoutVars>
      </dgm:prSet>
      <dgm:spPr/>
      <dgm:t>
        <a:bodyPr/>
        <a:lstStyle/>
        <a:p>
          <a:endParaRPr lang="en-IN"/>
        </a:p>
      </dgm:t>
    </dgm:pt>
    <dgm:pt modelId="{31BAB148-A28A-42E2-8E27-380934B4F592}" type="pres">
      <dgm:prSet presAssocID="{CA04FA50-D701-4FE7-B6F8-8BA542ED717A}" presName="sibTrans" presStyleCnt="0"/>
      <dgm:spPr/>
    </dgm:pt>
    <dgm:pt modelId="{112BBD60-9DA5-4546-B76E-4963E3F253BD}" type="pres">
      <dgm:prSet presAssocID="{F424E2C4-27EF-4CEE-8651-25DB1A3EEE62}" presName="node" presStyleLbl="node1" presStyleIdx="1" presStyleCnt="6">
        <dgm:presLayoutVars>
          <dgm:bulletEnabled val="1"/>
        </dgm:presLayoutVars>
      </dgm:prSet>
      <dgm:spPr/>
      <dgm:t>
        <a:bodyPr/>
        <a:lstStyle/>
        <a:p>
          <a:endParaRPr lang="en-IN"/>
        </a:p>
      </dgm:t>
    </dgm:pt>
    <dgm:pt modelId="{28D0CC17-AC68-4263-9926-85FD672902EE}" type="pres">
      <dgm:prSet presAssocID="{C521E72F-130A-42A8-B79A-D5379A9E1782}" presName="sibTrans" presStyleCnt="0"/>
      <dgm:spPr/>
    </dgm:pt>
    <dgm:pt modelId="{F28500EE-C608-4716-8B34-DAE13B7C3829}" type="pres">
      <dgm:prSet presAssocID="{E31EBE5A-9447-41D8-B4AB-5F4A70F37402}" presName="node" presStyleLbl="node1" presStyleIdx="2" presStyleCnt="6">
        <dgm:presLayoutVars>
          <dgm:bulletEnabled val="1"/>
        </dgm:presLayoutVars>
      </dgm:prSet>
      <dgm:spPr/>
      <dgm:t>
        <a:bodyPr/>
        <a:lstStyle/>
        <a:p>
          <a:endParaRPr lang="en-IN"/>
        </a:p>
      </dgm:t>
    </dgm:pt>
    <dgm:pt modelId="{0C607EEB-B309-45CE-8948-E790ED7E2FDE}" type="pres">
      <dgm:prSet presAssocID="{7599649F-CE97-4EA7-B51F-391330080E8D}" presName="sibTrans" presStyleCnt="0"/>
      <dgm:spPr/>
    </dgm:pt>
    <dgm:pt modelId="{41ADAB22-8FC3-4777-A4A5-9FE4E6A11274}" type="pres">
      <dgm:prSet presAssocID="{470075D8-5374-4207-A607-DA258FC40D0A}" presName="node" presStyleLbl="node1" presStyleIdx="3" presStyleCnt="6">
        <dgm:presLayoutVars>
          <dgm:bulletEnabled val="1"/>
        </dgm:presLayoutVars>
      </dgm:prSet>
      <dgm:spPr/>
      <dgm:t>
        <a:bodyPr/>
        <a:lstStyle/>
        <a:p>
          <a:endParaRPr lang="en-IN"/>
        </a:p>
      </dgm:t>
    </dgm:pt>
    <dgm:pt modelId="{4B0D513B-3244-4751-91CD-66872380181C}" type="pres">
      <dgm:prSet presAssocID="{594D8134-F07A-4C01-A09E-F7E1BB8E950E}" presName="sibTrans" presStyleCnt="0"/>
      <dgm:spPr/>
    </dgm:pt>
    <dgm:pt modelId="{703CAA5B-6234-40E2-B267-BE0EE585FCF0}" type="pres">
      <dgm:prSet presAssocID="{4BDAB847-ADD7-4B9A-8149-BBC439D67F18}" presName="node" presStyleLbl="node1" presStyleIdx="4" presStyleCnt="6">
        <dgm:presLayoutVars>
          <dgm:bulletEnabled val="1"/>
        </dgm:presLayoutVars>
      </dgm:prSet>
      <dgm:spPr/>
      <dgm:t>
        <a:bodyPr/>
        <a:lstStyle/>
        <a:p>
          <a:endParaRPr lang="en-IN"/>
        </a:p>
      </dgm:t>
    </dgm:pt>
    <dgm:pt modelId="{9AB4CABE-78E1-47C0-A6C6-BE4D332AC79D}" type="pres">
      <dgm:prSet presAssocID="{32BC39CB-0923-4160-A15B-82D0B7B382F5}" presName="sibTrans" presStyleCnt="0"/>
      <dgm:spPr/>
    </dgm:pt>
    <dgm:pt modelId="{69E05FB3-F68D-4B58-A332-EB32323B3919}" type="pres">
      <dgm:prSet presAssocID="{714243ED-8336-43BE-B866-FDA12510AE49}" presName="node" presStyleLbl="node1" presStyleIdx="5" presStyleCnt="6">
        <dgm:presLayoutVars>
          <dgm:bulletEnabled val="1"/>
        </dgm:presLayoutVars>
      </dgm:prSet>
      <dgm:spPr/>
      <dgm:t>
        <a:bodyPr/>
        <a:lstStyle/>
        <a:p>
          <a:endParaRPr lang="en-IN"/>
        </a:p>
      </dgm:t>
    </dgm:pt>
  </dgm:ptLst>
  <dgm:cxnLst>
    <dgm:cxn modelId="{F712E1A1-3C2F-4C50-B2E0-3EA521D7FD6A}" srcId="{0753F610-1898-45F3-B192-E2ED0A8845A0}" destId="{E31EBE5A-9447-41D8-B4AB-5F4A70F37402}" srcOrd="2" destOrd="0" parTransId="{0B83D5A8-B735-4B92-B288-CB710349C1EE}" sibTransId="{7599649F-CE97-4EA7-B51F-391330080E8D}"/>
    <dgm:cxn modelId="{FBDD0642-2248-48E0-B841-8F5F554FE749}" srcId="{0753F610-1898-45F3-B192-E2ED0A8845A0}" destId="{714243ED-8336-43BE-B866-FDA12510AE49}" srcOrd="5" destOrd="0" parTransId="{C5018769-10A5-4141-A15C-DE9061BE971A}" sibTransId="{4F43B5EF-A831-47F9-A349-B210D5BAE408}"/>
    <dgm:cxn modelId="{9B425522-0C50-48B2-B7DC-B6B6903A1A21}" type="presOf" srcId="{0753F610-1898-45F3-B192-E2ED0A8845A0}" destId="{49F5DFE7-34EC-48F2-A5E9-9A3B64937408}" srcOrd="0" destOrd="0" presId="urn:microsoft.com/office/officeart/2005/8/layout/default"/>
    <dgm:cxn modelId="{6C95596D-600D-4EAF-BA6E-61E57B49C2AD}" srcId="{0753F610-1898-45F3-B192-E2ED0A8845A0}" destId="{4BDAB847-ADD7-4B9A-8149-BBC439D67F18}" srcOrd="4" destOrd="0" parTransId="{97E7133C-66E3-4F60-877D-8CF5A9C33E62}" sibTransId="{32BC39CB-0923-4160-A15B-82D0B7B382F5}"/>
    <dgm:cxn modelId="{856D3E78-8504-41CB-9E20-439048F8FF73}" srcId="{0753F610-1898-45F3-B192-E2ED0A8845A0}" destId="{111FC180-8FE8-4558-8A02-B57EF5BF72EC}" srcOrd="0" destOrd="0" parTransId="{807E418E-0A48-4CA7-B0BD-B61A8CB7D24F}" sibTransId="{CA04FA50-D701-4FE7-B6F8-8BA542ED717A}"/>
    <dgm:cxn modelId="{5E1FC90E-4EFA-4022-8186-3C5A35ABCD95}" type="presOf" srcId="{F424E2C4-27EF-4CEE-8651-25DB1A3EEE62}" destId="{112BBD60-9DA5-4546-B76E-4963E3F253BD}" srcOrd="0" destOrd="0" presId="urn:microsoft.com/office/officeart/2005/8/layout/default"/>
    <dgm:cxn modelId="{05B0C054-0D78-41EF-A0A2-DD40431EAF41}" type="presOf" srcId="{4BDAB847-ADD7-4B9A-8149-BBC439D67F18}" destId="{703CAA5B-6234-40E2-B267-BE0EE585FCF0}" srcOrd="0" destOrd="0" presId="urn:microsoft.com/office/officeart/2005/8/layout/default"/>
    <dgm:cxn modelId="{6CD6C9AD-3979-4CE6-800A-D2F86386296E}" type="presOf" srcId="{111FC180-8FE8-4558-8A02-B57EF5BF72EC}" destId="{980E3412-DBE5-4DFB-9605-4AECBFA9B565}" srcOrd="0" destOrd="0" presId="urn:microsoft.com/office/officeart/2005/8/layout/default"/>
    <dgm:cxn modelId="{95534AD8-C9FF-4CFB-AEB2-EC83D1A00828}" srcId="{0753F610-1898-45F3-B192-E2ED0A8845A0}" destId="{470075D8-5374-4207-A607-DA258FC40D0A}" srcOrd="3" destOrd="0" parTransId="{CAA5C2BB-66D7-4BFC-BD23-4A1E01EB572C}" sibTransId="{594D8134-F07A-4C01-A09E-F7E1BB8E950E}"/>
    <dgm:cxn modelId="{2F05F2E1-87DE-4D6A-91BE-C95010A86076}" srcId="{0753F610-1898-45F3-B192-E2ED0A8845A0}" destId="{F424E2C4-27EF-4CEE-8651-25DB1A3EEE62}" srcOrd="1" destOrd="0" parTransId="{A2B2E575-0C53-4067-899E-998D86C4EE69}" sibTransId="{C521E72F-130A-42A8-B79A-D5379A9E1782}"/>
    <dgm:cxn modelId="{60A7CF27-DDED-4241-A26A-15E35CF11BBC}" type="presOf" srcId="{470075D8-5374-4207-A607-DA258FC40D0A}" destId="{41ADAB22-8FC3-4777-A4A5-9FE4E6A11274}" srcOrd="0" destOrd="0" presId="urn:microsoft.com/office/officeart/2005/8/layout/default"/>
    <dgm:cxn modelId="{8728EF6B-AA0C-4841-9F93-4BA6C5F5FF5E}" type="presOf" srcId="{714243ED-8336-43BE-B866-FDA12510AE49}" destId="{69E05FB3-F68D-4B58-A332-EB32323B3919}" srcOrd="0" destOrd="0" presId="urn:microsoft.com/office/officeart/2005/8/layout/default"/>
    <dgm:cxn modelId="{3DD8F6F4-B4B9-46E1-B09D-EB80802707CE}" type="presOf" srcId="{E31EBE5A-9447-41D8-B4AB-5F4A70F37402}" destId="{F28500EE-C608-4716-8B34-DAE13B7C3829}" srcOrd="0" destOrd="0" presId="urn:microsoft.com/office/officeart/2005/8/layout/default"/>
    <dgm:cxn modelId="{2BF5E43C-5923-4545-ADED-0AEE63DDB476}" type="presParOf" srcId="{49F5DFE7-34EC-48F2-A5E9-9A3B64937408}" destId="{980E3412-DBE5-4DFB-9605-4AECBFA9B565}" srcOrd="0" destOrd="0" presId="urn:microsoft.com/office/officeart/2005/8/layout/default"/>
    <dgm:cxn modelId="{A997753F-C171-4338-81AD-1C21FF248039}" type="presParOf" srcId="{49F5DFE7-34EC-48F2-A5E9-9A3B64937408}" destId="{31BAB148-A28A-42E2-8E27-380934B4F592}" srcOrd="1" destOrd="0" presId="urn:microsoft.com/office/officeart/2005/8/layout/default"/>
    <dgm:cxn modelId="{E9562261-FB4D-4E14-A15A-A22361D5A064}" type="presParOf" srcId="{49F5DFE7-34EC-48F2-A5E9-9A3B64937408}" destId="{112BBD60-9DA5-4546-B76E-4963E3F253BD}" srcOrd="2" destOrd="0" presId="urn:microsoft.com/office/officeart/2005/8/layout/default"/>
    <dgm:cxn modelId="{1E330477-8892-4304-A5F3-23B035CF3EBA}" type="presParOf" srcId="{49F5DFE7-34EC-48F2-A5E9-9A3B64937408}" destId="{28D0CC17-AC68-4263-9926-85FD672902EE}" srcOrd="3" destOrd="0" presId="urn:microsoft.com/office/officeart/2005/8/layout/default"/>
    <dgm:cxn modelId="{12B815E6-41E5-40BA-B7E9-E29935AFC6F5}" type="presParOf" srcId="{49F5DFE7-34EC-48F2-A5E9-9A3B64937408}" destId="{F28500EE-C608-4716-8B34-DAE13B7C3829}" srcOrd="4" destOrd="0" presId="urn:microsoft.com/office/officeart/2005/8/layout/default"/>
    <dgm:cxn modelId="{584B3BAD-FCA4-4A07-BE63-A72DD601D865}" type="presParOf" srcId="{49F5DFE7-34EC-48F2-A5E9-9A3B64937408}" destId="{0C607EEB-B309-45CE-8948-E790ED7E2FDE}" srcOrd="5" destOrd="0" presId="urn:microsoft.com/office/officeart/2005/8/layout/default"/>
    <dgm:cxn modelId="{62443E06-3A15-47F6-979E-215122B67D13}" type="presParOf" srcId="{49F5DFE7-34EC-48F2-A5E9-9A3B64937408}" destId="{41ADAB22-8FC3-4777-A4A5-9FE4E6A11274}" srcOrd="6" destOrd="0" presId="urn:microsoft.com/office/officeart/2005/8/layout/default"/>
    <dgm:cxn modelId="{CF98CFDC-DF91-4FAE-84FA-511D8E746EF6}" type="presParOf" srcId="{49F5DFE7-34EC-48F2-A5E9-9A3B64937408}" destId="{4B0D513B-3244-4751-91CD-66872380181C}" srcOrd="7" destOrd="0" presId="urn:microsoft.com/office/officeart/2005/8/layout/default"/>
    <dgm:cxn modelId="{5E86824E-3415-423C-B652-857113514F3F}" type="presParOf" srcId="{49F5DFE7-34EC-48F2-A5E9-9A3B64937408}" destId="{703CAA5B-6234-40E2-B267-BE0EE585FCF0}" srcOrd="8" destOrd="0" presId="urn:microsoft.com/office/officeart/2005/8/layout/default"/>
    <dgm:cxn modelId="{E1609C1C-D7AD-4BE8-960F-6F07B6E3322C}" type="presParOf" srcId="{49F5DFE7-34EC-48F2-A5E9-9A3B64937408}" destId="{9AB4CABE-78E1-47C0-A6C6-BE4D332AC79D}" srcOrd="9" destOrd="0" presId="urn:microsoft.com/office/officeart/2005/8/layout/default"/>
    <dgm:cxn modelId="{22A72C9E-1842-4FAB-B1F6-CAD04E75E6AB}" type="presParOf" srcId="{49F5DFE7-34EC-48F2-A5E9-9A3B64937408}" destId="{69E05FB3-F68D-4B58-A332-EB32323B3919}"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58132-70D8-451C-9B97-6E1F9A9393BE}">
      <dsp:nvSpPr>
        <dsp:cNvPr id="0" name=""/>
        <dsp:cNvSpPr/>
      </dsp:nvSpPr>
      <dsp:spPr>
        <a:xfrm>
          <a:off x="1423276" y="0"/>
          <a:ext cx="4592562" cy="4592562"/>
        </a:xfrm>
        <a:prstGeom prst="triangle">
          <a:avLst/>
        </a:prstGeom>
        <a:gradFill rotWithShape="0">
          <a:gsLst>
            <a:gs pos="0">
              <a:srgbClr val="D40D4A"/>
            </a:gs>
            <a:gs pos="98230">
              <a:srgbClr val="37C759"/>
            </a:gs>
            <a:gs pos="46000">
              <a:srgbClr val="FFC000"/>
            </a:gs>
          </a:gsLst>
          <a:lin ang="5400000" scaled="1"/>
        </a:gra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66240-CF0F-4FDB-BC40-39BA276B4A21}">
      <dsp:nvSpPr>
        <dsp:cNvPr id="0" name=""/>
        <dsp:cNvSpPr/>
      </dsp:nvSpPr>
      <dsp:spPr>
        <a:xfrm>
          <a:off x="3719557" y="459704"/>
          <a:ext cx="2985165" cy="816256"/>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a:t>1 Serious or disabling injury</a:t>
          </a:r>
          <a:endParaRPr lang="en-US" sz="2400" kern="1200" dirty="0"/>
        </a:p>
      </dsp:txBody>
      <dsp:txXfrm>
        <a:off x="3759403" y="499550"/>
        <a:ext cx="2905473" cy="736564"/>
      </dsp:txXfrm>
    </dsp:sp>
    <dsp:sp modelId="{F2931A1A-8964-45AD-8AB7-057F963DE0CD}">
      <dsp:nvSpPr>
        <dsp:cNvPr id="0" name=""/>
        <dsp:cNvSpPr/>
      </dsp:nvSpPr>
      <dsp:spPr>
        <a:xfrm>
          <a:off x="3719557" y="1377992"/>
          <a:ext cx="2985165" cy="816256"/>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a:t>10 Minor Injury (first aid)</a:t>
          </a:r>
          <a:endParaRPr lang="en-US" sz="2400" kern="1200" dirty="0"/>
        </a:p>
      </dsp:txBody>
      <dsp:txXfrm>
        <a:off x="3759403" y="1417838"/>
        <a:ext cx="2905473" cy="736564"/>
      </dsp:txXfrm>
    </dsp:sp>
    <dsp:sp modelId="{99A48711-016B-49BE-9631-E79E316C576B}">
      <dsp:nvSpPr>
        <dsp:cNvPr id="0" name=""/>
        <dsp:cNvSpPr/>
      </dsp:nvSpPr>
      <dsp:spPr>
        <a:xfrm>
          <a:off x="3719557" y="2296281"/>
          <a:ext cx="2985165" cy="816256"/>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a:t>30 Damage Only</a:t>
          </a:r>
          <a:endParaRPr lang="en-US" sz="2400" kern="1200" dirty="0"/>
        </a:p>
      </dsp:txBody>
      <dsp:txXfrm>
        <a:off x="3759403" y="2336127"/>
        <a:ext cx="2905473" cy="736564"/>
      </dsp:txXfrm>
    </dsp:sp>
    <dsp:sp modelId="{2B4D738F-F85D-4E01-A17C-6BB78B5D28BB}">
      <dsp:nvSpPr>
        <dsp:cNvPr id="0" name=""/>
        <dsp:cNvSpPr/>
      </dsp:nvSpPr>
      <dsp:spPr>
        <a:xfrm>
          <a:off x="3719557" y="3214569"/>
          <a:ext cx="2985165" cy="816256"/>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a:t>600 Non-Damage/ Near miss</a:t>
          </a:r>
          <a:endParaRPr lang="en-US" sz="2400" kern="1200" dirty="0"/>
        </a:p>
      </dsp:txBody>
      <dsp:txXfrm>
        <a:off x="3759403" y="3254415"/>
        <a:ext cx="2905473" cy="736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E3412-DBE5-4DFB-9605-4AECBFA9B565}">
      <dsp:nvSpPr>
        <dsp:cNvPr id="0" name=""/>
        <dsp:cNvSpPr/>
      </dsp:nvSpPr>
      <dsp:spPr>
        <a:xfrm>
          <a:off x="0" y="530621"/>
          <a:ext cx="2309812" cy="13858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t>Determining the cost of accidents</a:t>
          </a:r>
          <a:endParaRPr lang="en-IN" sz="2800" kern="1200" dirty="0"/>
        </a:p>
      </dsp:txBody>
      <dsp:txXfrm>
        <a:off x="0" y="530621"/>
        <a:ext cx="2309812" cy="1385887"/>
      </dsp:txXfrm>
    </dsp:sp>
    <dsp:sp modelId="{112BBD60-9DA5-4546-B76E-4963E3F253BD}">
      <dsp:nvSpPr>
        <dsp:cNvPr id="0" name=""/>
        <dsp:cNvSpPr/>
      </dsp:nvSpPr>
      <dsp:spPr>
        <a:xfrm>
          <a:off x="2540793" y="530621"/>
          <a:ext cx="2309812" cy="13858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t>Establish legal liability</a:t>
          </a:r>
          <a:endParaRPr lang="en-IN" sz="2800" kern="1200" dirty="0"/>
        </a:p>
      </dsp:txBody>
      <dsp:txXfrm>
        <a:off x="2540793" y="530621"/>
        <a:ext cx="2309812" cy="1385887"/>
      </dsp:txXfrm>
    </dsp:sp>
    <dsp:sp modelId="{F28500EE-C608-4716-8B34-DAE13B7C3829}">
      <dsp:nvSpPr>
        <dsp:cNvPr id="0" name=""/>
        <dsp:cNvSpPr/>
      </dsp:nvSpPr>
      <dsp:spPr>
        <a:xfrm>
          <a:off x="5081587" y="530621"/>
          <a:ext cx="2309812" cy="13858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t>Identify trends</a:t>
          </a:r>
          <a:endParaRPr lang="en-IN" sz="2800" kern="1200" dirty="0"/>
        </a:p>
      </dsp:txBody>
      <dsp:txXfrm>
        <a:off x="5081587" y="530621"/>
        <a:ext cx="2309812" cy="1385887"/>
      </dsp:txXfrm>
    </dsp:sp>
    <dsp:sp modelId="{41ADAB22-8FC3-4777-A4A5-9FE4E6A11274}">
      <dsp:nvSpPr>
        <dsp:cNvPr id="0" name=""/>
        <dsp:cNvSpPr/>
      </dsp:nvSpPr>
      <dsp:spPr>
        <a:xfrm>
          <a:off x="0" y="2147490"/>
          <a:ext cx="2309812" cy="13858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t>Improve practices</a:t>
          </a:r>
          <a:endParaRPr lang="en-IN" sz="2800" kern="1200" dirty="0"/>
        </a:p>
      </dsp:txBody>
      <dsp:txXfrm>
        <a:off x="0" y="2147490"/>
        <a:ext cx="2309812" cy="1385887"/>
      </dsp:txXfrm>
    </dsp:sp>
    <dsp:sp modelId="{703CAA5B-6234-40E2-B267-BE0EE585FCF0}">
      <dsp:nvSpPr>
        <dsp:cNvPr id="0" name=""/>
        <dsp:cNvSpPr/>
      </dsp:nvSpPr>
      <dsp:spPr>
        <a:xfrm>
          <a:off x="2540793" y="2147490"/>
          <a:ext cx="2309812" cy="138588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t>Calculate costs</a:t>
          </a:r>
          <a:endParaRPr lang="en-IN" sz="2800" kern="1200" dirty="0"/>
        </a:p>
      </dsp:txBody>
      <dsp:txXfrm>
        <a:off x="2540793" y="2147490"/>
        <a:ext cx="2309812" cy="1385887"/>
      </dsp:txXfrm>
    </dsp:sp>
    <dsp:sp modelId="{69E05FB3-F68D-4B58-A332-EB32323B3919}">
      <dsp:nvSpPr>
        <dsp:cNvPr id="0" name=""/>
        <dsp:cNvSpPr/>
      </dsp:nvSpPr>
      <dsp:spPr>
        <a:xfrm>
          <a:off x="5081587" y="2147490"/>
          <a:ext cx="2309812" cy="13858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t>Collect statistical data</a:t>
          </a:r>
          <a:endParaRPr lang="en-IN" sz="2800" kern="1200" dirty="0"/>
        </a:p>
      </dsp:txBody>
      <dsp:txXfrm>
        <a:off x="5081587" y="2147490"/>
        <a:ext cx="2309812" cy="13858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3F508-FA1F-4891-964D-406C005CC398}" type="datetimeFigureOut">
              <a:rPr lang="en-IN" smtClean="0"/>
              <a:t>16-09-2018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268D8-E8D3-4DAA-9425-19BF874E3799}" type="slidenum">
              <a:rPr lang="en-IN" smtClean="0"/>
              <a:t>‹#›</a:t>
            </a:fld>
            <a:endParaRPr lang="en-IN"/>
          </a:p>
        </p:txBody>
      </p:sp>
    </p:spTree>
    <p:extLst>
      <p:ext uri="{BB962C8B-B14F-4D97-AF65-F5344CB8AC3E}">
        <p14:creationId xmlns:p14="http://schemas.microsoft.com/office/powerpoint/2010/main" val="259566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ustDataLst>
      <p:tags r:id="rId1"/>
    </p:custData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ustDataLst>
      <p:tags r:id="rId1"/>
    </p:custData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www.free-safety-training.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oyetrade.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1041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ChangeArrowheads="1"/>
          </p:cNvSpPr>
          <p:nvPr userDrawn="1"/>
        </p:nvSpPr>
        <p:spPr bwMode="auto">
          <a:xfrm>
            <a:off x="304800" y="6432360"/>
            <a:ext cx="29718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000" b="1" dirty="0" smtClean="0">
                <a:solidFill>
                  <a:srgbClr val="0533B3"/>
                </a:solidFill>
                <a:cs typeface="Arial" charset="0"/>
              </a:rPr>
              <a:t>Uploaded By: </a:t>
            </a:r>
            <a:r>
              <a:rPr lang="en-US" sz="1000" b="1" dirty="0" smtClean="0">
                <a:solidFill>
                  <a:srgbClr val="0533B3"/>
                </a:solidFill>
                <a:cs typeface="Arial" charset="0"/>
                <a:hlinkClick r:id="rId14"/>
              </a:rPr>
              <a:t>www.OyeTrade.com</a:t>
            </a:r>
            <a:r>
              <a:rPr lang="en-US" sz="1000" b="1" baseline="0" dirty="0" smtClean="0">
                <a:solidFill>
                  <a:srgbClr val="0533B3"/>
                </a:solidFill>
                <a:cs typeface="Arial" charset="0"/>
              </a:rPr>
              <a:t> – An e-learning development company</a:t>
            </a:r>
            <a:endParaRPr lang="en-US" sz="1000" b="1" dirty="0">
              <a:solidFill>
                <a:srgbClr val="0533B3"/>
              </a:solidFill>
              <a:cs typeface="Arial" charset="0"/>
            </a:endParaRPr>
          </a:p>
        </p:txBody>
      </p:sp>
      <p:sp>
        <p:nvSpPr>
          <p:cNvPr id="8" name="Line 5"/>
          <p:cNvSpPr>
            <a:spLocks noChangeShapeType="1"/>
          </p:cNvSpPr>
          <p:nvPr userDrawn="1"/>
        </p:nvSpPr>
        <p:spPr bwMode="auto">
          <a:xfrm>
            <a:off x="0" y="6324600"/>
            <a:ext cx="9144000" cy="0"/>
          </a:xfrm>
          <a:prstGeom prst="line">
            <a:avLst/>
          </a:prstGeom>
          <a:noFill/>
          <a:ln w="31750">
            <a:solidFill>
              <a:srgbClr val="C00000"/>
            </a:solidFill>
            <a:round/>
            <a:headEnd/>
            <a:tailEnd/>
          </a:ln>
          <a:extLst>
            <a:ext uri="{909E8E84-426E-40DD-AFC4-6F175D3DCCD1}">
              <a14:hiddenFill xmlns:a14="http://schemas.microsoft.com/office/drawing/2010/main">
                <a:noFill/>
              </a14:hiddenFill>
            </a:ext>
          </a:extLst>
        </p:spPr>
        <p:txBody>
          <a:bodyPr/>
          <a:lstStyle/>
          <a:p>
            <a:endParaRPr lang="en-IN"/>
          </a:p>
        </p:txBody>
      </p:sp>
      <p:pic>
        <p:nvPicPr>
          <p:cNvPr id="2050"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7836212" y="152400"/>
            <a:ext cx="1095678" cy="533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userDrawn="1"/>
        </p:nvSpPr>
        <p:spPr bwMode="auto">
          <a:xfrm>
            <a:off x="5791200" y="6391417"/>
            <a:ext cx="29718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000" b="1" dirty="0" smtClean="0">
                <a:solidFill>
                  <a:srgbClr val="0533B3"/>
                </a:solidFill>
                <a:cs typeface="Arial" charset="0"/>
                <a:hlinkClick r:id="rId16"/>
              </a:rPr>
              <a:t>www.free-safety-training.com</a:t>
            </a:r>
            <a:r>
              <a:rPr lang="en-US" sz="1000" b="1" dirty="0" smtClean="0">
                <a:solidFill>
                  <a:srgbClr val="0533B3"/>
                </a:solidFill>
                <a:cs typeface="Arial" charset="0"/>
              </a:rPr>
              <a:t> </a:t>
            </a:r>
            <a:endParaRPr lang="en-US" sz="1000" b="1" dirty="0">
              <a:solidFill>
                <a:srgbClr val="0533B3"/>
              </a:solidFill>
              <a:cs typeface="Arial" charset="0"/>
            </a:endParaRPr>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safety-training.com/product/accident-investigation-root-cause-analysis-ppt-pdf/" TargetMode="Externa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2.xml.rels><?xml version="1.0" encoding="UTF-8" standalone="yes"?>
<Relationships xmlns="http://schemas.openxmlformats.org/package/2006/relationships"><Relationship Id="rId3" Type="http://schemas.openxmlformats.org/officeDocument/2006/relationships/hyperlink" Target="http://www.free-safety-training.com/product/accident-investigation-root-cause-analysis-ppt-pdf/" TargetMode="Externa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7696200" cy="1828800"/>
          </a:xfrm>
        </p:spPr>
        <p:txBody>
          <a:bodyPr>
            <a:normAutofit/>
          </a:bodyPr>
          <a:lstStyle/>
          <a:p>
            <a:r>
              <a:rPr lang="en-IN" sz="3600" dirty="0" smtClean="0"/>
              <a:t>Get full version of ‘Accident Investigation and Root Cause Analysis’ book and PPT presentation for </a:t>
            </a:r>
            <a:r>
              <a:rPr lang="en-IN" sz="3600" b="1" dirty="0" smtClean="0">
                <a:solidFill>
                  <a:srgbClr val="C00000"/>
                </a:solidFill>
              </a:rPr>
              <a:t>$25 Only</a:t>
            </a:r>
            <a:endParaRPr lang="en-IN" sz="3600" b="1" dirty="0">
              <a:solidFill>
                <a:srgbClr val="C00000"/>
              </a:solidFill>
            </a:endParaRPr>
          </a:p>
        </p:txBody>
      </p:sp>
      <p:sp>
        <p:nvSpPr>
          <p:cNvPr id="6" name="Title 1"/>
          <p:cNvSpPr txBox="1">
            <a:spLocks/>
          </p:cNvSpPr>
          <p:nvPr/>
        </p:nvSpPr>
        <p:spPr>
          <a:xfrm>
            <a:off x="636895" y="3641678"/>
            <a:ext cx="7696200" cy="18288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dirty="0" smtClean="0">
                <a:hlinkClick r:id="rId3"/>
              </a:rPr>
              <a:t>DOWNLOAD</a:t>
            </a:r>
            <a:endParaRPr lang="en-IN" sz="3600" dirty="0" smtClean="0"/>
          </a:p>
          <a:p>
            <a:r>
              <a:rPr lang="en-IN" sz="3600" b="1" dirty="0" smtClean="0">
                <a:solidFill>
                  <a:srgbClr val="C00000"/>
                </a:solidFill>
              </a:rPr>
              <a:t>Or visit </a:t>
            </a:r>
            <a:r>
              <a:rPr lang="en-IN" sz="3600" b="1" dirty="0">
                <a:solidFill>
                  <a:srgbClr val="C00000"/>
                </a:solidFill>
              </a:rPr>
              <a:t>- </a:t>
            </a:r>
            <a:r>
              <a:rPr lang="en-IN" sz="3600" b="1" dirty="0">
                <a:solidFill>
                  <a:srgbClr val="C00000"/>
                </a:solidFill>
                <a:hlinkClick r:id="rId3"/>
              </a:rPr>
              <a:t>http://www.free-safety-training.com/product/accident-investigation-root-cause-analysis-ppt-pdf</a:t>
            </a:r>
            <a:r>
              <a:rPr lang="en-IN" sz="3600" b="1" dirty="0" smtClean="0">
                <a:solidFill>
                  <a:srgbClr val="C00000"/>
                </a:solidFill>
                <a:hlinkClick r:id="rId3"/>
              </a:rPr>
              <a:t>/</a:t>
            </a:r>
            <a:r>
              <a:rPr lang="en-IN" sz="3600" b="1" dirty="0" smtClean="0">
                <a:solidFill>
                  <a:srgbClr val="C00000"/>
                </a:solidFill>
              </a:rPr>
              <a:t> </a:t>
            </a:r>
            <a:endParaRPr lang="en-IN" sz="3600" b="1" dirty="0">
              <a:solidFill>
                <a:srgbClr val="C00000"/>
              </a:solidFill>
            </a:endParaRPr>
          </a:p>
        </p:txBody>
      </p:sp>
    </p:spTree>
    <p:custDataLst>
      <p:tags r:id="rId1"/>
    </p:custDataLst>
    <p:extLst>
      <p:ext uri="{BB962C8B-B14F-4D97-AF65-F5344CB8AC3E}">
        <p14:creationId xmlns:p14="http://schemas.microsoft.com/office/powerpoint/2010/main" val="540313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Accident / Incident Statistics</a:t>
            </a:r>
            <a:endParaRPr lang="en-IN" dirty="0"/>
          </a:p>
        </p:txBody>
      </p:sp>
      <p:sp>
        <p:nvSpPr>
          <p:cNvPr id="3" name="Content Placeholder 2"/>
          <p:cNvSpPr>
            <a:spLocks noGrp="1"/>
          </p:cNvSpPr>
          <p:nvPr>
            <p:ph idx="1"/>
          </p:nvPr>
        </p:nvSpPr>
        <p:spPr>
          <a:xfrm>
            <a:off x="466490" y="914400"/>
            <a:ext cx="8153400" cy="609600"/>
          </a:xfrm>
        </p:spPr>
        <p:txBody>
          <a:bodyPr>
            <a:noAutofit/>
          </a:bodyPr>
          <a:lstStyle/>
          <a:p>
            <a:pPr marL="0" indent="0">
              <a:buNone/>
            </a:pPr>
            <a:r>
              <a:rPr lang="en-IN" sz="2800" dirty="0">
                <a:latin typeface="Calibri Light" pitchFamily="34" charset="0"/>
              </a:rPr>
              <a:t>Triangle Model Of Incident Outcomes </a:t>
            </a:r>
            <a:endParaRPr lang="en-IN" sz="2800" dirty="0">
              <a:solidFill>
                <a:schemeClr val="accent1">
                  <a:lumMod val="75000"/>
                </a:schemeClr>
              </a:solidFill>
              <a:latin typeface="Calibri Light" pitchFamily="34" charset="0"/>
            </a:endParaRPr>
          </a:p>
        </p:txBody>
      </p:sp>
      <p:graphicFrame>
        <p:nvGraphicFramePr>
          <p:cNvPr id="5" name="Diagram 4"/>
          <p:cNvGraphicFramePr/>
          <p:nvPr>
            <p:custDataLst>
              <p:tags r:id="rId2"/>
            </p:custDataLst>
            <p:extLst>
              <p:ext uri="{D42A27DB-BD31-4B8C-83A1-F6EECF244321}">
                <p14:modId xmlns:p14="http://schemas.microsoft.com/office/powerpoint/2010/main" val="3650875339"/>
              </p:ext>
            </p:extLst>
          </p:nvPr>
        </p:nvGraphicFramePr>
        <p:xfrm>
          <a:off x="533400" y="1600200"/>
          <a:ext cx="8128000" cy="4592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2623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Some Definitions</a:t>
            </a:r>
            <a:endParaRPr lang="en-IN" dirty="0"/>
          </a:p>
        </p:txBody>
      </p:sp>
      <p:sp>
        <p:nvSpPr>
          <p:cNvPr id="3" name="Content Placeholder 2"/>
          <p:cNvSpPr>
            <a:spLocks noGrp="1"/>
          </p:cNvSpPr>
          <p:nvPr>
            <p:ph idx="1"/>
          </p:nvPr>
        </p:nvSpPr>
        <p:spPr>
          <a:xfrm>
            <a:off x="474407" y="1219200"/>
            <a:ext cx="8153400" cy="609600"/>
          </a:xfrm>
        </p:spPr>
        <p:txBody>
          <a:bodyPr>
            <a:noAutofit/>
          </a:bodyPr>
          <a:lstStyle/>
          <a:p>
            <a:pPr marL="0" indent="0">
              <a:buNone/>
            </a:pPr>
            <a:r>
              <a:rPr lang="en-IN" sz="3600" b="1" dirty="0">
                <a:solidFill>
                  <a:srgbClr val="C00000"/>
                </a:solidFill>
                <a:latin typeface="Calibri Light" pitchFamily="34" charset="0"/>
              </a:rPr>
              <a:t>What is an incident?</a:t>
            </a:r>
          </a:p>
        </p:txBody>
      </p:sp>
      <p:sp>
        <p:nvSpPr>
          <p:cNvPr id="6" name="Content Placeholder 2"/>
          <p:cNvSpPr txBox="1">
            <a:spLocks/>
          </p:cNvSpPr>
          <p:nvPr/>
        </p:nvSpPr>
        <p:spPr>
          <a:xfrm>
            <a:off x="474406" y="4420829"/>
            <a:ext cx="8212393" cy="144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IN" sz="2800" dirty="0">
                <a:latin typeface="Calibri Light" pitchFamily="34" charset="0"/>
              </a:rPr>
              <a:t>This is an </a:t>
            </a:r>
            <a:r>
              <a:rPr lang="en-IN" sz="2800" b="1" dirty="0">
                <a:solidFill>
                  <a:srgbClr val="C00000"/>
                </a:solidFill>
                <a:latin typeface="Calibri Light" pitchFamily="34" charset="0"/>
              </a:rPr>
              <a:t>unplanned</a:t>
            </a:r>
            <a:r>
              <a:rPr lang="en-IN" sz="2800" dirty="0">
                <a:latin typeface="Calibri Light" pitchFamily="34" charset="0"/>
              </a:rPr>
              <a:t>, </a:t>
            </a:r>
            <a:r>
              <a:rPr lang="en-IN" sz="2800" b="1" dirty="0">
                <a:solidFill>
                  <a:schemeClr val="accent5">
                    <a:lumMod val="50000"/>
                  </a:schemeClr>
                </a:solidFill>
                <a:latin typeface="Calibri Light" pitchFamily="34" charset="0"/>
              </a:rPr>
              <a:t>uncontrolled</a:t>
            </a:r>
            <a:r>
              <a:rPr lang="en-IN" sz="2800" dirty="0">
                <a:latin typeface="Calibri Light" pitchFamily="34" charset="0"/>
              </a:rPr>
              <a:t> and </a:t>
            </a:r>
            <a:r>
              <a:rPr lang="en-IN" sz="2800" b="1" dirty="0">
                <a:solidFill>
                  <a:schemeClr val="accent6">
                    <a:lumMod val="75000"/>
                  </a:schemeClr>
                </a:solidFill>
                <a:latin typeface="Calibri Light" pitchFamily="34" charset="0"/>
              </a:rPr>
              <a:t>undesired</a:t>
            </a:r>
            <a:r>
              <a:rPr lang="en-IN" sz="2800" dirty="0">
                <a:latin typeface="Calibri Light" pitchFamily="34" charset="0"/>
              </a:rPr>
              <a:t> event that results in no harm, but has the potential to do so.</a:t>
            </a:r>
            <a:endParaRPr lang="en-IN" sz="2800" dirty="0">
              <a:solidFill>
                <a:schemeClr val="accent1">
                  <a:lumMod val="75000"/>
                </a:schemeClr>
              </a:solidFill>
              <a:latin typeface="Calibri Light" pitchFamily="34" charset="0"/>
            </a:endParaRPr>
          </a:p>
        </p:txBody>
      </p:sp>
      <p:pic>
        <p:nvPicPr>
          <p:cNvPr id="4098" name="Picture 2" descr="C:\Users\Hp\Desktop\Incid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777" y="1744304"/>
            <a:ext cx="2533650" cy="26765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107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250"/>
                                        <p:tgtEl>
                                          <p:spTgt spid="4098"/>
                                        </p:tgtEl>
                                      </p:cBhvr>
                                    </p:animEffect>
                                  </p:childTnLst>
                                </p:cTn>
                              </p:par>
                            </p:childTnLst>
                          </p:cTn>
                        </p:par>
                        <p:par>
                          <p:cTn id="12" fill="hold">
                            <p:stCondLst>
                              <p:cond delay="275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Some Definitions</a:t>
            </a:r>
            <a:endParaRPr lang="en-IN" dirty="0"/>
          </a:p>
        </p:txBody>
      </p:sp>
      <p:sp>
        <p:nvSpPr>
          <p:cNvPr id="3" name="Content Placeholder 2"/>
          <p:cNvSpPr>
            <a:spLocks noGrp="1"/>
          </p:cNvSpPr>
          <p:nvPr>
            <p:ph idx="1"/>
          </p:nvPr>
        </p:nvSpPr>
        <p:spPr>
          <a:xfrm>
            <a:off x="474407" y="1219200"/>
            <a:ext cx="8153400" cy="609600"/>
          </a:xfrm>
        </p:spPr>
        <p:txBody>
          <a:bodyPr>
            <a:noAutofit/>
          </a:bodyPr>
          <a:lstStyle/>
          <a:p>
            <a:pPr marL="0" indent="0">
              <a:buNone/>
            </a:pPr>
            <a:r>
              <a:rPr lang="en-IN" sz="3600" b="1" dirty="0">
                <a:solidFill>
                  <a:srgbClr val="C00000"/>
                </a:solidFill>
                <a:latin typeface="Calibri Light" pitchFamily="34" charset="0"/>
              </a:rPr>
              <a:t>What is near miss?</a:t>
            </a:r>
          </a:p>
        </p:txBody>
      </p:sp>
      <p:sp>
        <p:nvSpPr>
          <p:cNvPr id="6" name="Content Placeholder 2"/>
          <p:cNvSpPr txBox="1">
            <a:spLocks/>
          </p:cNvSpPr>
          <p:nvPr/>
        </p:nvSpPr>
        <p:spPr>
          <a:xfrm>
            <a:off x="304800" y="2057400"/>
            <a:ext cx="8212393" cy="3886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IN" sz="2800" dirty="0">
                <a:latin typeface="Calibri Light" pitchFamily="34" charset="0"/>
              </a:rPr>
              <a:t>However the definition of an incident is wider in that it also includes dangerous occurrences and near misses. A </a:t>
            </a:r>
            <a:r>
              <a:rPr lang="en-IN" sz="2800" b="1" dirty="0">
                <a:latin typeface="Calibri Light" pitchFamily="34" charset="0"/>
              </a:rPr>
              <a:t>near miss </a:t>
            </a:r>
            <a:r>
              <a:rPr lang="en-IN" sz="2800" dirty="0">
                <a:latin typeface="Calibri Light" pitchFamily="34" charset="0"/>
              </a:rPr>
              <a:t>is an </a:t>
            </a:r>
            <a:r>
              <a:rPr lang="en-IN" sz="2800" b="1" dirty="0">
                <a:solidFill>
                  <a:srgbClr val="C00000"/>
                </a:solidFill>
                <a:latin typeface="Calibri Light" pitchFamily="34" charset="0"/>
              </a:rPr>
              <a:t>unplanned event</a:t>
            </a:r>
            <a:r>
              <a:rPr lang="en-IN" sz="2800" dirty="0">
                <a:latin typeface="Calibri Light" pitchFamily="34" charset="0"/>
              </a:rPr>
              <a:t> that </a:t>
            </a:r>
            <a:r>
              <a:rPr lang="en-IN" sz="2800" b="1" dirty="0">
                <a:solidFill>
                  <a:schemeClr val="accent5">
                    <a:lumMod val="50000"/>
                  </a:schemeClr>
                </a:solidFill>
                <a:latin typeface="Calibri Light" pitchFamily="34" charset="0"/>
              </a:rPr>
              <a:t>did not result in injury, illness, or damage </a:t>
            </a:r>
            <a:r>
              <a:rPr lang="en-IN" sz="2800" dirty="0">
                <a:latin typeface="Calibri Light" pitchFamily="34" charset="0"/>
              </a:rPr>
              <a:t>- but had the potential to do so. Only a fortunate break in the chain of events prevented an injury, fatality or damage.</a:t>
            </a:r>
            <a:endParaRPr lang="en-IN" sz="2800" dirty="0">
              <a:solidFill>
                <a:schemeClr val="accent1">
                  <a:lumMod val="75000"/>
                </a:schemeClr>
              </a:solidFill>
              <a:latin typeface="Calibri Light" pitchFamily="34" charset="0"/>
            </a:endParaRPr>
          </a:p>
        </p:txBody>
      </p:sp>
    </p:spTree>
    <p:custDataLst>
      <p:tags r:id="rId1"/>
    </p:custDataLst>
    <p:extLst>
      <p:ext uri="{BB962C8B-B14F-4D97-AF65-F5344CB8AC3E}">
        <p14:creationId xmlns:p14="http://schemas.microsoft.com/office/powerpoint/2010/main" val="23074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Some Definitions</a:t>
            </a:r>
            <a:endParaRPr lang="en-IN" dirty="0"/>
          </a:p>
        </p:txBody>
      </p:sp>
      <p:sp>
        <p:nvSpPr>
          <p:cNvPr id="3" name="Content Placeholder 2"/>
          <p:cNvSpPr>
            <a:spLocks noGrp="1"/>
          </p:cNvSpPr>
          <p:nvPr>
            <p:ph idx="1"/>
          </p:nvPr>
        </p:nvSpPr>
        <p:spPr>
          <a:xfrm>
            <a:off x="474407" y="1219200"/>
            <a:ext cx="8153400" cy="609600"/>
          </a:xfrm>
        </p:spPr>
        <p:txBody>
          <a:bodyPr>
            <a:noAutofit/>
          </a:bodyPr>
          <a:lstStyle/>
          <a:p>
            <a:pPr marL="0" indent="0">
              <a:buNone/>
            </a:pPr>
            <a:r>
              <a:rPr lang="en-IN" sz="3600" b="1" dirty="0">
                <a:solidFill>
                  <a:srgbClr val="C00000"/>
                </a:solidFill>
                <a:latin typeface="Calibri Light" pitchFamily="34" charset="0"/>
              </a:rPr>
              <a:t>What is near miss?</a:t>
            </a:r>
          </a:p>
        </p:txBody>
      </p:sp>
      <p:pic>
        <p:nvPicPr>
          <p:cNvPr id="5122" name="Picture 2" descr="C:\Users\Hp\Desktop\nearMi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67565"/>
            <a:ext cx="3325586" cy="3581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9845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Some Definitions</a:t>
            </a:r>
            <a:endParaRPr lang="en-IN" dirty="0"/>
          </a:p>
        </p:txBody>
      </p:sp>
      <p:sp>
        <p:nvSpPr>
          <p:cNvPr id="3" name="Content Placeholder 2"/>
          <p:cNvSpPr>
            <a:spLocks noGrp="1"/>
          </p:cNvSpPr>
          <p:nvPr>
            <p:ph idx="1"/>
          </p:nvPr>
        </p:nvSpPr>
        <p:spPr>
          <a:xfrm>
            <a:off x="474407" y="1219200"/>
            <a:ext cx="8153400" cy="609600"/>
          </a:xfrm>
        </p:spPr>
        <p:txBody>
          <a:bodyPr>
            <a:noAutofit/>
          </a:bodyPr>
          <a:lstStyle/>
          <a:p>
            <a:pPr marL="0" indent="0">
              <a:buNone/>
            </a:pPr>
            <a:r>
              <a:rPr lang="en-IN" sz="3600" b="1" dirty="0">
                <a:solidFill>
                  <a:srgbClr val="C00000"/>
                </a:solidFill>
                <a:latin typeface="Calibri Light" pitchFamily="34" charset="0"/>
              </a:rPr>
              <a:t>What is </a:t>
            </a:r>
            <a:r>
              <a:rPr lang="en-IN" sz="3600" b="1" dirty="0" smtClean="0">
                <a:solidFill>
                  <a:srgbClr val="C00000"/>
                </a:solidFill>
                <a:latin typeface="Calibri Light" pitchFamily="34" charset="0"/>
              </a:rPr>
              <a:t>an accident?</a:t>
            </a:r>
            <a:endParaRPr lang="en-IN" sz="3600" b="1" dirty="0">
              <a:solidFill>
                <a:srgbClr val="C00000"/>
              </a:solidFill>
              <a:latin typeface="Calibri Light" pitchFamily="34" charset="0"/>
            </a:endParaRPr>
          </a:p>
        </p:txBody>
      </p:sp>
      <p:sp>
        <p:nvSpPr>
          <p:cNvPr id="6" name="Content Placeholder 2"/>
          <p:cNvSpPr txBox="1">
            <a:spLocks/>
          </p:cNvSpPr>
          <p:nvPr/>
        </p:nvSpPr>
        <p:spPr>
          <a:xfrm>
            <a:off x="457200" y="4648200"/>
            <a:ext cx="8212393"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IN" sz="2800" dirty="0">
                <a:latin typeface="Calibri Light" pitchFamily="34" charset="0"/>
              </a:rPr>
              <a:t>This is an unplanned, uncontrolled and undesired event which results in harm and/or property damage.</a:t>
            </a:r>
            <a:endParaRPr lang="en-IN" sz="2800" dirty="0">
              <a:solidFill>
                <a:schemeClr val="accent1">
                  <a:lumMod val="75000"/>
                </a:schemeClr>
              </a:solidFill>
              <a:latin typeface="Calibri Light" pitchFamily="34" charset="0"/>
            </a:endParaRPr>
          </a:p>
        </p:txBody>
      </p:sp>
      <p:pic>
        <p:nvPicPr>
          <p:cNvPr id="6146" name="Picture 2" descr="C:\Users\Hp\Desktop\accid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43000"/>
            <a:ext cx="4876800" cy="3476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8699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500"/>
                                        <p:tgtEl>
                                          <p:spTgt spid="6146"/>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Some Definitions</a:t>
            </a:r>
            <a:endParaRPr lang="en-IN" dirty="0"/>
          </a:p>
        </p:txBody>
      </p:sp>
      <p:sp>
        <p:nvSpPr>
          <p:cNvPr id="3" name="Content Placeholder 2"/>
          <p:cNvSpPr>
            <a:spLocks noGrp="1"/>
          </p:cNvSpPr>
          <p:nvPr>
            <p:ph idx="1"/>
          </p:nvPr>
        </p:nvSpPr>
        <p:spPr>
          <a:xfrm>
            <a:off x="474407" y="990600"/>
            <a:ext cx="8153400" cy="609600"/>
          </a:xfrm>
        </p:spPr>
        <p:txBody>
          <a:bodyPr>
            <a:noAutofit/>
          </a:bodyPr>
          <a:lstStyle/>
          <a:p>
            <a:pPr marL="0" indent="0">
              <a:buNone/>
            </a:pPr>
            <a:r>
              <a:rPr lang="en-IN" sz="3600" b="1" dirty="0">
                <a:solidFill>
                  <a:srgbClr val="C00000"/>
                </a:solidFill>
                <a:latin typeface="Calibri Light" pitchFamily="34" charset="0"/>
              </a:rPr>
              <a:t>What is </a:t>
            </a:r>
            <a:r>
              <a:rPr lang="en-IN" sz="3600" b="1" dirty="0" smtClean="0">
                <a:solidFill>
                  <a:srgbClr val="C00000"/>
                </a:solidFill>
                <a:latin typeface="Calibri Light" pitchFamily="34" charset="0"/>
              </a:rPr>
              <a:t>dangerous occurrence?</a:t>
            </a:r>
            <a:endParaRPr lang="en-IN" sz="3600" b="1" dirty="0">
              <a:solidFill>
                <a:srgbClr val="C00000"/>
              </a:solidFill>
              <a:latin typeface="Calibri Light" pitchFamily="34" charset="0"/>
            </a:endParaRPr>
          </a:p>
        </p:txBody>
      </p:sp>
      <p:sp>
        <p:nvSpPr>
          <p:cNvPr id="6" name="Content Placeholder 2"/>
          <p:cNvSpPr txBox="1">
            <a:spLocks/>
          </p:cNvSpPr>
          <p:nvPr/>
        </p:nvSpPr>
        <p:spPr>
          <a:xfrm>
            <a:off x="3598605" y="1990569"/>
            <a:ext cx="5070987" cy="4100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IN" sz="2800" dirty="0">
                <a:latin typeface="Calibri Light" pitchFamily="34" charset="0"/>
              </a:rPr>
              <a:t>One of a number of specific, reportable adverse events, as defined in the </a:t>
            </a:r>
            <a:r>
              <a:rPr lang="en-IN" sz="2800" i="1" dirty="0">
                <a:latin typeface="Calibri Light" pitchFamily="34" charset="0"/>
              </a:rPr>
              <a:t>Reporting of Injuries, Diseases and Dangerous Occurrences Regulations 1995 (RIDDOR)</a:t>
            </a:r>
            <a:r>
              <a:rPr lang="en-IN" sz="2800" dirty="0">
                <a:latin typeface="Calibri Light" pitchFamily="34" charset="0"/>
              </a:rPr>
              <a:t>.</a:t>
            </a:r>
            <a:endParaRPr lang="en-IN" sz="2800" dirty="0">
              <a:solidFill>
                <a:schemeClr val="accent1">
                  <a:lumMod val="75000"/>
                </a:schemeClr>
              </a:solidFill>
              <a:latin typeface="Calibri Light"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2302512"/>
            <a:ext cx="3418681" cy="3476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1118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500"/>
                                        <p:tgtEl>
                                          <p:spTgt spid="6146"/>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Some Definitions</a:t>
            </a:r>
            <a:endParaRPr lang="en-IN" dirty="0"/>
          </a:p>
        </p:txBody>
      </p:sp>
      <p:sp>
        <p:nvSpPr>
          <p:cNvPr id="3" name="Content Placeholder 2"/>
          <p:cNvSpPr>
            <a:spLocks noGrp="1"/>
          </p:cNvSpPr>
          <p:nvPr>
            <p:ph idx="1"/>
          </p:nvPr>
        </p:nvSpPr>
        <p:spPr>
          <a:xfrm>
            <a:off x="474407" y="990600"/>
            <a:ext cx="8153400" cy="609600"/>
          </a:xfrm>
        </p:spPr>
        <p:txBody>
          <a:bodyPr>
            <a:noAutofit/>
          </a:bodyPr>
          <a:lstStyle/>
          <a:p>
            <a:pPr marL="0" indent="0">
              <a:buNone/>
            </a:pPr>
            <a:r>
              <a:rPr lang="en-IN" sz="3600" b="1" dirty="0">
                <a:solidFill>
                  <a:srgbClr val="C00000"/>
                </a:solidFill>
                <a:latin typeface="Calibri Light" pitchFamily="34" charset="0"/>
              </a:rPr>
              <a:t>What is </a:t>
            </a:r>
            <a:r>
              <a:rPr lang="en-IN" sz="3600" b="1" dirty="0" smtClean="0">
                <a:solidFill>
                  <a:srgbClr val="C00000"/>
                </a:solidFill>
                <a:latin typeface="Calibri Light" pitchFamily="34" charset="0"/>
              </a:rPr>
              <a:t>hazard?</a:t>
            </a:r>
            <a:endParaRPr lang="en-IN" sz="3600" b="1" dirty="0">
              <a:solidFill>
                <a:srgbClr val="C00000"/>
              </a:solidFill>
              <a:latin typeface="Calibri Light" pitchFamily="34" charset="0"/>
            </a:endParaRPr>
          </a:p>
        </p:txBody>
      </p:sp>
      <p:sp>
        <p:nvSpPr>
          <p:cNvPr id="6" name="Content Placeholder 2"/>
          <p:cNvSpPr txBox="1">
            <a:spLocks/>
          </p:cNvSpPr>
          <p:nvPr/>
        </p:nvSpPr>
        <p:spPr>
          <a:xfrm>
            <a:off x="3598605" y="1990569"/>
            <a:ext cx="5070987" cy="4100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IN" sz="2800" dirty="0">
                <a:latin typeface="Calibri Light" pitchFamily="34" charset="0"/>
              </a:rPr>
              <a:t>The potential to cause harm, including ill health and injury; damage to property, plant, products or the environment, production losses or increased liabilities.</a:t>
            </a:r>
            <a:endParaRPr lang="en-IN" sz="2800" dirty="0">
              <a:solidFill>
                <a:schemeClr val="accent1">
                  <a:lumMod val="75000"/>
                </a:schemeClr>
              </a:solidFill>
              <a:latin typeface="Calibri Light"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924" y="2387163"/>
            <a:ext cx="3418681" cy="33073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1021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500"/>
                                        <p:tgtEl>
                                          <p:spTgt spid="6146"/>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Some Definitions</a:t>
            </a:r>
            <a:endParaRPr lang="en-IN" dirty="0"/>
          </a:p>
        </p:txBody>
      </p:sp>
      <p:sp>
        <p:nvSpPr>
          <p:cNvPr id="3" name="Content Placeholder 2"/>
          <p:cNvSpPr>
            <a:spLocks noGrp="1"/>
          </p:cNvSpPr>
          <p:nvPr>
            <p:ph idx="1"/>
          </p:nvPr>
        </p:nvSpPr>
        <p:spPr>
          <a:xfrm>
            <a:off x="474407" y="990600"/>
            <a:ext cx="8153400" cy="609600"/>
          </a:xfrm>
        </p:spPr>
        <p:txBody>
          <a:bodyPr>
            <a:noAutofit/>
          </a:bodyPr>
          <a:lstStyle/>
          <a:p>
            <a:pPr marL="0" indent="0">
              <a:buNone/>
            </a:pPr>
            <a:r>
              <a:rPr lang="en-IN" sz="3600" b="1" dirty="0" smtClean="0">
                <a:solidFill>
                  <a:srgbClr val="C00000"/>
                </a:solidFill>
                <a:latin typeface="Calibri Light" pitchFamily="34" charset="0"/>
              </a:rPr>
              <a:t>Risk</a:t>
            </a:r>
            <a:endParaRPr lang="en-IN" sz="3600" b="1" dirty="0">
              <a:solidFill>
                <a:srgbClr val="C00000"/>
              </a:solidFill>
              <a:latin typeface="Calibri Light" pitchFamily="34" charset="0"/>
            </a:endParaRPr>
          </a:p>
        </p:txBody>
      </p:sp>
      <p:sp>
        <p:nvSpPr>
          <p:cNvPr id="6" name="Content Placeholder 2"/>
          <p:cNvSpPr txBox="1">
            <a:spLocks/>
          </p:cNvSpPr>
          <p:nvPr/>
        </p:nvSpPr>
        <p:spPr>
          <a:xfrm>
            <a:off x="533401" y="1990569"/>
            <a:ext cx="8136192" cy="4100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IN" sz="2800" dirty="0">
                <a:latin typeface="Calibri Light" pitchFamily="34" charset="0"/>
              </a:rPr>
              <a:t>The level of risk is determined from a combination of the likelihood of a specific undesirable event occurring and the severity of the consequences (</a:t>
            </a:r>
            <a:r>
              <a:rPr lang="en-IN" sz="2800" dirty="0" err="1">
                <a:latin typeface="Calibri Light" pitchFamily="34" charset="0"/>
              </a:rPr>
              <a:t>ie</a:t>
            </a:r>
            <a:r>
              <a:rPr lang="en-IN" sz="2800" dirty="0">
                <a:latin typeface="Calibri Light" pitchFamily="34" charset="0"/>
              </a:rPr>
              <a:t> how often is it likely to happen, how many people could be affected and how bad would the likely injuries or ill health effects be?)</a:t>
            </a:r>
            <a:endParaRPr lang="en-IN" sz="2800" dirty="0">
              <a:solidFill>
                <a:schemeClr val="accent1">
                  <a:lumMod val="75000"/>
                </a:schemeClr>
              </a:solidFill>
              <a:latin typeface="Calibri Light" pitchFamily="34" charset="0"/>
            </a:endParaRPr>
          </a:p>
        </p:txBody>
      </p:sp>
    </p:spTree>
    <p:custDataLst>
      <p:tags r:id="rId1"/>
    </p:custDataLst>
    <p:extLst>
      <p:ext uri="{BB962C8B-B14F-4D97-AF65-F5344CB8AC3E}">
        <p14:creationId xmlns:p14="http://schemas.microsoft.com/office/powerpoint/2010/main" val="127648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Some Definitions</a:t>
            </a:r>
            <a:endParaRPr lang="en-IN" dirty="0"/>
          </a:p>
        </p:txBody>
      </p:sp>
      <p:sp>
        <p:nvSpPr>
          <p:cNvPr id="3" name="Content Placeholder 2"/>
          <p:cNvSpPr>
            <a:spLocks noGrp="1"/>
          </p:cNvSpPr>
          <p:nvPr>
            <p:ph idx="1"/>
          </p:nvPr>
        </p:nvSpPr>
        <p:spPr>
          <a:xfrm>
            <a:off x="474407" y="990600"/>
            <a:ext cx="8153400" cy="609600"/>
          </a:xfrm>
        </p:spPr>
        <p:txBody>
          <a:bodyPr>
            <a:noAutofit/>
          </a:bodyPr>
          <a:lstStyle/>
          <a:p>
            <a:pPr marL="0" indent="0">
              <a:buNone/>
            </a:pPr>
            <a:r>
              <a:rPr lang="en-IN" sz="3600" b="1" dirty="0">
                <a:solidFill>
                  <a:srgbClr val="C00000"/>
                </a:solidFill>
                <a:latin typeface="Calibri Light" pitchFamily="34" charset="0"/>
              </a:rPr>
              <a:t>Immediate cause</a:t>
            </a:r>
          </a:p>
        </p:txBody>
      </p:sp>
      <p:sp>
        <p:nvSpPr>
          <p:cNvPr id="6" name="Content Placeholder 2"/>
          <p:cNvSpPr txBox="1">
            <a:spLocks/>
          </p:cNvSpPr>
          <p:nvPr/>
        </p:nvSpPr>
        <p:spPr>
          <a:xfrm>
            <a:off x="3598605" y="1990569"/>
            <a:ext cx="5070987" cy="4100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IN" sz="2800" dirty="0">
                <a:latin typeface="Calibri Light" pitchFamily="34" charset="0"/>
              </a:rPr>
              <a:t>The most obvious reason why an adverse event happens, </a:t>
            </a:r>
            <a:r>
              <a:rPr lang="en-IN" sz="2800" dirty="0" err="1">
                <a:latin typeface="Calibri Light" pitchFamily="34" charset="0"/>
              </a:rPr>
              <a:t>eg</a:t>
            </a:r>
            <a:r>
              <a:rPr lang="en-IN" sz="2800" dirty="0">
                <a:latin typeface="Calibri Light" pitchFamily="34" charset="0"/>
              </a:rPr>
              <a:t> the guard is missing; the employee slips etc. There may be several immediate causes identified in any one adverse event.</a:t>
            </a:r>
            <a:endParaRPr lang="en-IN" sz="2800" dirty="0">
              <a:solidFill>
                <a:schemeClr val="accent1">
                  <a:lumMod val="75000"/>
                </a:schemeClr>
              </a:solidFill>
              <a:latin typeface="Calibri Light"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7852" y="2387163"/>
            <a:ext cx="3282824" cy="33073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8004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500"/>
                                        <p:tgtEl>
                                          <p:spTgt spid="6146"/>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Some Definitions</a:t>
            </a:r>
            <a:endParaRPr lang="en-IN" dirty="0"/>
          </a:p>
        </p:txBody>
      </p:sp>
      <p:sp>
        <p:nvSpPr>
          <p:cNvPr id="3" name="Content Placeholder 2"/>
          <p:cNvSpPr>
            <a:spLocks noGrp="1"/>
          </p:cNvSpPr>
          <p:nvPr>
            <p:ph idx="1"/>
          </p:nvPr>
        </p:nvSpPr>
        <p:spPr>
          <a:xfrm>
            <a:off x="474407" y="990600"/>
            <a:ext cx="8153400" cy="609600"/>
          </a:xfrm>
        </p:spPr>
        <p:txBody>
          <a:bodyPr>
            <a:noAutofit/>
          </a:bodyPr>
          <a:lstStyle/>
          <a:p>
            <a:pPr marL="0" indent="0">
              <a:buNone/>
            </a:pPr>
            <a:r>
              <a:rPr lang="en-IN" sz="3600" b="1" dirty="0">
                <a:solidFill>
                  <a:srgbClr val="C00000"/>
                </a:solidFill>
                <a:latin typeface="Calibri Light" pitchFamily="34" charset="0"/>
              </a:rPr>
              <a:t>Underlying cause</a:t>
            </a:r>
          </a:p>
        </p:txBody>
      </p:sp>
      <p:sp>
        <p:nvSpPr>
          <p:cNvPr id="6" name="Content Placeholder 2"/>
          <p:cNvSpPr txBox="1">
            <a:spLocks/>
          </p:cNvSpPr>
          <p:nvPr/>
        </p:nvSpPr>
        <p:spPr>
          <a:xfrm>
            <a:off x="3598605" y="1524000"/>
            <a:ext cx="5070987"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a:latin typeface="Calibri Light" pitchFamily="34" charset="0"/>
              </a:rPr>
              <a:t>The less obvious ‘system’ or ’organisational’ reason for an adverse event happening, </a:t>
            </a:r>
            <a:r>
              <a:rPr lang="en-IN" sz="2800" dirty="0" err="1">
                <a:latin typeface="Calibri Light" pitchFamily="34" charset="0"/>
              </a:rPr>
              <a:t>eg</a:t>
            </a:r>
            <a:r>
              <a:rPr lang="en-IN" sz="2800" dirty="0">
                <a:latin typeface="Calibri Light" pitchFamily="34" charset="0"/>
              </a:rPr>
              <a:t> pre-start-up machinery checks are not carried out by supervisors; the hazard has not been adequately considered via a suitable and sufficient risk assessment; production pressures are too great etc.</a:t>
            </a:r>
            <a:endParaRPr lang="en-IN" sz="2800" dirty="0">
              <a:solidFill>
                <a:schemeClr val="accent1">
                  <a:lumMod val="75000"/>
                </a:schemeClr>
              </a:solidFill>
              <a:latin typeface="Calibri Light"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7852" y="2387163"/>
            <a:ext cx="3282824" cy="33073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946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500"/>
                                        <p:tgtEl>
                                          <p:spTgt spid="6146"/>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86200"/>
            <a:ext cx="7870109" cy="1676400"/>
          </a:xfrm>
        </p:spPr>
        <p:txBody>
          <a:bodyPr>
            <a:normAutofit/>
          </a:bodyPr>
          <a:lstStyle/>
          <a:p>
            <a:r>
              <a:rPr lang="en-IN" dirty="0" smtClean="0"/>
              <a:t>Incident Investigation And Root Cause Analysis</a:t>
            </a:r>
            <a:endParaRPr lang="en-IN" dirty="0"/>
          </a:p>
        </p:txBody>
      </p:sp>
      <p:pic>
        <p:nvPicPr>
          <p:cNvPr id="1028" name="Picture 4" descr="C:\Users\Hp\Desktop\accidentInvestigat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5972363" cy="2736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375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250"/>
                                        <p:tgtEl>
                                          <p:spTgt spid="1028"/>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Some Definitions</a:t>
            </a:r>
            <a:endParaRPr lang="en-IN" dirty="0"/>
          </a:p>
        </p:txBody>
      </p:sp>
      <p:sp>
        <p:nvSpPr>
          <p:cNvPr id="3" name="Content Placeholder 2"/>
          <p:cNvSpPr>
            <a:spLocks noGrp="1"/>
          </p:cNvSpPr>
          <p:nvPr>
            <p:ph idx="1"/>
          </p:nvPr>
        </p:nvSpPr>
        <p:spPr>
          <a:xfrm>
            <a:off x="474407" y="990600"/>
            <a:ext cx="8153400" cy="609600"/>
          </a:xfrm>
        </p:spPr>
        <p:txBody>
          <a:bodyPr>
            <a:noAutofit/>
          </a:bodyPr>
          <a:lstStyle/>
          <a:p>
            <a:pPr marL="0" indent="0">
              <a:buNone/>
            </a:pPr>
            <a:r>
              <a:rPr lang="en-IN" sz="3600" b="1" dirty="0">
                <a:solidFill>
                  <a:srgbClr val="C00000"/>
                </a:solidFill>
                <a:latin typeface="Calibri Light" pitchFamily="34" charset="0"/>
              </a:rPr>
              <a:t>Root cause</a:t>
            </a:r>
          </a:p>
        </p:txBody>
      </p:sp>
      <p:sp>
        <p:nvSpPr>
          <p:cNvPr id="6" name="Content Placeholder 2"/>
          <p:cNvSpPr txBox="1">
            <a:spLocks/>
          </p:cNvSpPr>
          <p:nvPr/>
        </p:nvSpPr>
        <p:spPr>
          <a:xfrm>
            <a:off x="3598605" y="2295369"/>
            <a:ext cx="5070987" cy="3572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IN" sz="2800" dirty="0">
                <a:latin typeface="Calibri Light" pitchFamily="34" charset="0"/>
              </a:rPr>
              <a:t>An initiating event or failing from which all other causes or failings spring. Root causes are generally management, planning or organisational failings.</a:t>
            </a:r>
            <a:endParaRPr lang="en-IN" sz="2800" dirty="0">
              <a:solidFill>
                <a:schemeClr val="accent1">
                  <a:lumMod val="75000"/>
                </a:schemeClr>
              </a:solidFill>
              <a:latin typeface="Calibri Light"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7851" y="2286000"/>
            <a:ext cx="3487489" cy="34506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870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500"/>
                                        <p:tgtEl>
                                          <p:spTgt spid="6146"/>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a:bodyPr>
          <a:lstStyle/>
          <a:p>
            <a:pPr algn="l"/>
            <a:r>
              <a:rPr lang="en-IN" sz="3600" dirty="0" smtClean="0"/>
              <a:t>Reasons for investigating accidents</a:t>
            </a:r>
            <a:endParaRPr lang="en-IN" sz="3600" dirty="0"/>
          </a:p>
        </p:txBody>
      </p:sp>
      <p:sp>
        <p:nvSpPr>
          <p:cNvPr id="6" name="Content Placeholder 2"/>
          <p:cNvSpPr txBox="1">
            <a:spLocks/>
          </p:cNvSpPr>
          <p:nvPr/>
        </p:nvSpPr>
        <p:spPr>
          <a:xfrm>
            <a:off x="990600" y="2590800"/>
            <a:ext cx="7017773" cy="212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IN" sz="2800" dirty="0">
                <a:latin typeface="Calibri Light" pitchFamily="34" charset="0"/>
              </a:rPr>
              <a:t>Incidents should be investigated to identify the </a:t>
            </a:r>
            <a:r>
              <a:rPr lang="en-IN" sz="4000" b="1" dirty="0">
                <a:latin typeface="Calibri Light" pitchFamily="34" charset="0"/>
              </a:rPr>
              <a:t>cause</a:t>
            </a:r>
            <a:r>
              <a:rPr lang="en-IN" sz="2800" dirty="0">
                <a:latin typeface="Calibri Light" pitchFamily="34" charset="0"/>
              </a:rPr>
              <a:t> to prevent recurrence.</a:t>
            </a:r>
            <a:endParaRPr lang="en-IN" sz="2800" dirty="0">
              <a:solidFill>
                <a:schemeClr val="accent1">
                  <a:lumMod val="75000"/>
                </a:schemeClr>
              </a:solidFill>
              <a:latin typeface="Calibri Light" pitchFamily="34" charset="0"/>
            </a:endParaRPr>
          </a:p>
        </p:txBody>
      </p:sp>
    </p:spTree>
    <p:custDataLst>
      <p:tags r:id="rId1"/>
    </p:custDataLst>
    <p:extLst>
      <p:ext uri="{BB962C8B-B14F-4D97-AF65-F5344CB8AC3E}">
        <p14:creationId xmlns:p14="http://schemas.microsoft.com/office/powerpoint/2010/main" val="360451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a:bodyPr>
          <a:lstStyle/>
          <a:p>
            <a:pPr algn="l"/>
            <a:r>
              <a:rPr lang="en-IN" sz="3600" dirty="0"/>
              <a:t>Reasons for investigating accidents</a:t>
            </a:r>
          </a:p>
        </p:txBody>
      </p:sp>
      <p:sp>
        <p:nvSpPr>
          <p:cNvPr id="3" name="Content Placeholder 2"/>
          <p:cNvSpPr>
            <a:spLocks noGrp="1"/>
          </p:cNvSpPr>
          <p:nvPr>
            <p:ph idx="1"/>
          </p:nvPr>
        </p:nvSpPr>
        <p:spPr>
          <a:xfrm>
            <a:off x="474407" y="990600"/>
            <a:ext cx="8153400" cy="609600"/>
          </a:xfrm>
        </p:spPr>
        <p:txBody>
          <a:bodyPr>
            <a:noAutofit/>
          </a:bodyPr>
          <a:lstStyle/>
          <a:p>
            <a:pPr marL="0" indent="0">
              <a:buNone/>
            </a:pPr>
            <a:r>
              <a:rPr lang="en-IN" sz="3600" b="1" dirty="0" smtClean="0">
                <a:solidFill>
                  <a:srgbClr val="C00000"/>
                </a:solidFill>
                <a:latin typeface="Calibri Light" pitchFamily="34" charset="0"/>
              </a:rPr>
              <a:t>Other reason </a:t>
            </a:r>
            <a:r>
              <a:rPr lang="en-IN" sz="3600" b="1" dirty="0">
                <a:solidFill>
                  <a:srgbClr val="C00000"/>
                </a:solidFill>
                <a:latin typeface="Calibri Light" pitchFamily="34" charset="0"/>
              </a:rPr>
              <a:t>for investigating accidents</a:t>
            </a:r>
          </a:p>
        </p:txBody>
      </p:sp>
      <p:graphicFrame>
        <p:nvGraphicFramePr>
          <p:cNvPr id="4" name="Diagram 3"/>
          <p:cNvGraphicFramePr/>
          <p:nvPr>
            <p:custDataLst>
              <p:tags r:id="rId2"/>
            </p:custDataLst>
            <p:extLst>
              <p:ext uri="{D42A27DB-BD31-4B8C-83A1-F6EECF244321}">
                <p14:modId xmlns:p14="http://schemas.microsoft.com/office/powerpoint/2010/main" val="2744454499"/>
              </p:ext>
            </p:extLst>
          </p:nvPr>
        </p:nvGraphicFramePr>
        <p:xfrm>
          <a:off x="838200" y="1676400"/>
          <a:ext cx="73914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007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a:bodyPr>
          <a:lstStyle/>
          <a:p>
            <a:pPr algn="l"/>
            <a:r>
              <a:rPr lang="en-IN" sz="3600" dirty="0"/>
              <a:t>The causes of adverse events</a:t>
            </a:r>
          </a:p>
        </p:txBody>
      </p:sp>
      <p:sp>
        <p:nvSpPr>
          <p:cNvPr id="6" name="Content Placeholder 2"/>
          <p:cNvSpPr txBox="1">
            <a:spLocks/>
          </p:cNvSpPr>
          <p:nvPr/>
        </p:nvSpPr>
        <p:spPr>
          <a:xfrm>
            <a:off x="457200" y="1981200"/>
            <a:ext cx="8382000" cy="2895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IN" sz="2800" dirty="0">
                <a:latin typeface="Calibri Light" pitchFamily="34" charset="0"/>
              </a:rPr>
              <a:t>In 1931, the late H.W. Heinrich presented a model known as the ‘</a:t>
            </a:r>
            <a:r>
              <a:rPr lang="en-IN" sz="3600" b="1" dirty="0">
                <a:solidFill>
                  <a:srgbClr val="C00000"/>
                </a:solidFill>
                <a:latin typeface="Calibri Light" pitchFamily="34" charset="0"/>
              </a:rPr>
              <a:t>domino theory</a:t>
            </a:r>
            <a:r>
              <a:rPr lang="en-IN" sz="2800" dirty="0">
                <a:latin typeface="Calibri Light" pitchFamily="34" charset="0"/>
              </a:rPr>
              <a:t>’ as this accident sequence was likened to a row of dominoes knocking each other down in a row.</a:t>
            </a:r>
            <a:endParaRPr lang="en-IN" sz="2800" dirty="0">
              <a:solidFill>
                <a:schemeClr val="accent1">
                  <a:lumMod val="75000"/>
                </a:schemeClr>
              </a:solidFill>
              <a:latin typeface="Calibri Light" pitchFamily="34" charset="0"/>
            </a:endParaRPr>
          </a:p>
        </p:txBody>
      </p:sp>
      <p:sp>
        <p:nvSpPr>
          <p:cNvPr id="4" name="Content Placeholder 2"/>
          <p:cNvSpPr>
            <a:spLocks noGrp="1"/>
          </p:cNvSpPr>
          <p:nvPr>
            <p:ph idx="1"/>
          </p:nvPr>
        </p:nvSpPr>
        <p:spPr>
          <a:xfrm>
            <a:off x="474407" y="1371600"/>
            <a:ext cx="8153400" cy="609600"/>
          </a:xfrm>
        </p:spPr>
        <p:txBody>
          <a:bodyPr>
            <a:noAutofit/>
          </a:bodyPr>
          <a:lstStyle/>
          <a:p>
            <a:pPr marL="0" indent="0">
              <a:buNone/>
            </a:pPr>
            <a:r>
              <a:rPr lang="en-IN" sz="3600" b="1" dirty="0">
                <a:solidFill>
                  <a:srgbClr val="C00000"/>
                </a:solidFill>
                <a:latin typeface="Calibri Light" pitchFamily="34" charset="0"/>
              </a:rPr>
              <a:t>Domino theory :</a:t>
            </a:r>
          </a:p>
        </p:txBody>
      </p:sp>
    </p:spTree>
    <p:custDataLst>
      <p:tags r:id="rId1"/>
    </p:custDataLst>
    <p:extLst>
      <p:ext uri="{BB962C8B-B14F-4D97-AF65-F5344CB8AC3E}">
        <p14:creationId xmlns:p14="http://schemas.microsoft.com/office/powerpoint/2010/main" val="105236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500"/>
                                        <p:tgtEl>
                                          <p:spTgt spid="6">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a:bodyPr>
          <a:lstStyle/>
          <a:p>
            <a:pPr algn="l"/>
            <a:r>
              <a:rPr lang="en-IN" sz="3600" dirty="0"/>
              <a:t>The causes of adverse events</a:t>
            </a:r>
          </a:p>
        </p:txBody>
      </p:sp>
      <p:sp>
        <p:nvSpPr>
          <p:cNvPr id="4" name="Content Placeholder 2"/>
          <p:cNvSpPr>
            <a:spLocks noGrp="1"/>
          </p:cNvSpPr>
          <p:nvPr>
            <p:ph idx="1"/>
          </p:nvPr>
        </p:nvSpPr>
        <p:spPr>
          <a:xfrm>
            <a:off x="474407" y="990600"/>
            <a:ext cx="8153400" cy="609600"/>
          </a:xfrm>
        </p:spPr>
        <p:txBody>
          <a:bodyPr>
            <a:noAutofit/>
          </a:bodyPr>
          <a:lstStyle/>
          <a:p>
            <a:pPr marL="0" indent="0">
              <a:buNone/>
            </a:pPr>
            <a:r>
              <a:rPr lang="en-IN" sz="3600" b="1" dirty="0">
                <a:solidFill>
                  <a:srgbClr val="C00000"/>
                </a:solidFill>
                <a:latin typeface="Calibri Light" pitchFamily="34" charset="0"/>
              </a:rPr>
              <a:t>Domino theory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517" t="37291" r="13909" b="19376"/>
          <a:stretch/>
        </p:blipFill>
        <p:spPr bwMode="auto">
          <a:xfrm>
            <a:off x="457200" y="2286000"/>
            <a:ext cx="7360920" cy="316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0497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a:bodyPr>
          <a:lstStyle/>
          <a:p>
            <a:pPr algn="l"/>
            <a:r>
              <a:rPr lang="en-IN" sz="3600" dirty="0"/>
              <a:t>The causes of adverse events</a:t>
            </a:r>
          </a:p>
        </p:txBody>
      </p:sp>
      <p:sp>
        <p:nvSpPr>
          <p:cNvPr id="6" name="Content Placeholder 2"/>
          <p:cNvSpPr txBox="1">
            <a:spLocks/>
          </p:cNvSpPr>
          <p:nvPr/>
        </p:nvSpPr>
        <p:spPr>
          <a:xfrm>
            <a:off x="457200" y="1581150"/>
            <a:ext cx="8382000" cy="7239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IN" sz="2400" dirty="0">
                <a:latin typeface="Calibri Light" pitchFamily="34" charset="0"/>
              </a:rPr>
              <a:t>According to W.H. Heinrich (1931), all accidents are caused: </a:t>
            </a:r>
            <a:endParaRPr lang="en-IN" sz="2400" dirty="0">
              <a:solidFill>
                <a:schemeClr val="accent1">
                  <a:lumMod val="75000"/>
                </a:schemeClr>
              </a:solidFill>
              <a:latin typeface="Calibri Light" pitchFamily="34" charset="0"/>
            </a:endParaRPr>
          </a:p>
        </p:txBody>
      </p:sp>
      <p:sp>
        <p:nvSpPr>
          <p:cNvPr id="4" name="Content Placeholder 2"/>
          <p:cNvSpPr>
            <a:spLocks noGrp="1"/>
          </p:cNvSpPr>
          <p:nvPr>
            <p:ph idx="1"/>
          </p:nvPr>
        </p:nvSpPr>
        <p:spPr>
          <a:xfrm>
            <a:off x="457200" y="1143000"/>
            <a:ext cx="8153400" cy="609600"/>
          </a:xfrm>
        </p:spPr>
        <p:txBody>
          <a:bodyPr>
            <a:noAutofit/>
          </a:bodyPr>
          <a:lstStyle/>
          <a:p>
            <a:pPr marL="0" indent="0">
              <a:buNone/>
            </a:pPr>
            <a:r>
              <a:rPr lang="en-IN" sz="3600" b="1" dirty="0">
                <a:solidFill>
                  <a:srgbClr val="C00000"/>
                </a:solidFill>
                <a:latin typeface="Calibri Light" pitchFamily="34" charset="0"/>
              </a:rPr>
              <a:t>Domino theory :</a:t>
            </a:r>
          </a:p>
        </p:txBody>
      </p:sp>
      <p:sp>
        <p:nvSpPr>
          <p:cNvPr id="5" name="Rectangle 4"/>
          <p:cNvSpPr/>
          <p:nvPr/>
        </p:nvSpPr>
        <p:spPr>
          <a:xfrm>
            <a:off x="-76200" y="3846778"/>
            <a:ext cx="2873829" cy="579646"/>
          </a:xfrm>
          <a:prstGeom prst="rect">
            <a:avLst/>
          </a:prstGeom>
        </p:spPr>
        <p:txBody>
          <a:bodyPr wrap="square" anchor="t">
            <a:spAutoFit/>
          </a:bodyPr>
          <a:lstStyle/>
          <a:p>
            <a:pPr marL="296348" lvl="1" algn="ctr">
              <a:lnSpc>
                <a:spcPts val="1867"/>
              </a:lnSpc>
              <a:buClr>
                <a:srgbClr val="C00000"/>
              </a:buClr>
              <a:buSzPct val="120000"/>
            </a:pPr>
            <a:r>
              <a:rPr lang="en-US" sz="9200" dirty="0">
                <a:latin typeface="Lato Black" panose="020F0502020204030203" pitchFamily="34" charset="0"/>
                <a:ea typeface="Lato Black" panose="020F0502020204030203" pitchFamily="34" charset="0"/>
                <a:cs typeface="Lato Black" panose="020F0502020204030203" pitchFamily="34" charset="0"/>
              </a:rPr>
              <a:t>88%</a:t>
            </a:r>
            <a:r>
              <a:rPr lang="en-US" sz="6400" dirty="0"/>
              <a:t> </a:t>
            </a:r>
            <a:endParaRPr lang="pl-PL" sz="6400" dirty="0"/>
          </a:p>
          <a:p>
            <a:pPr marL="296348" lvl="1" algn="ctr">
              <a:lnSpc>
                <a:spcPts val="1867"/>
              </a:lnSpc>
              <a:buClr>
                <a:srgbClr val="C00000"/>
              </a:buClr>
              <a:buSzPct val="120000"/>
            </a:pPr>
            <a:r>
              <a:rPr lang="en-US" sz="1333" dirty="0"/>
              <a:t>of by unsafe acts of people</a:t>
            </a:r>
          </a:p>
        </p:txBody>
      </p:sp>
      <p:sp>
        <p:nvSpPr>
          <p:cNvPr id="7" name="Rectangle 6"/>
          <p:cNvSpPr/>
          <p:nvPr/>
        </p:nvSpPr>
        <p:spPr>
          <a:xfrm>
            <a:off x="3234871" y="3846778"/>
            <a:ext cx="2873829" cy="579646"/>
          </a:xfrm>
          <a:prstGeom prst="rect">
            <a:avLst/>
          </a:prstGeom>
        </p:spPr>
        <p:txBody>
          <a:bodyPr wrap="square" anchor="t">
            <a:spAutoFit/>
          </a:bodyPr>
          <a:lstStyle/>
          <a:p>
            <a:pPr marL="296348" lvl="1" algn="ctr">
              <a:lnSpc>
                <a:spcPts val="1867"/>
              </a:lnSpc>
              <a:buClr>
                <a:srgbClr val="C00000"/>
              </a:buClr>
              <a:buSzPct val="120000"/>
            </a:pPr>
            <a:r>
              <a:rPr lang="en-US" sz="9200">
                <a:latin typeface="Lato Black" panose="020F0502020204030203" pitchFamily="34" charset="0"/>
                <a:ea typeface="Lato Black" panose="020F0502020204030203" pitchFamily="34" charset="0"/>
                <a:cs typeface="Lato Black" panose="020F0502020204030203" pitchFamily="34" charset="0"/>
              </a:rPr>
              <a:t>10% </a:t>
            </a:r>
            <a:r>
              <a:rPr lang="en-US" sz="6400"/>
              <a:t> </a:t>
            </a:r>
            <a:endParaRPr lang="pl-PL" sz="6400"/>
          </a:p>
          <a:p>
            <a:pPr marL="296348" lvl="1" algn="ctr">
              <a:lnSpc>
                <a:spcPts val="1867"/>
              </a:lnSpc>
              <a:buClr>
                <a:srgbClr val="C00000"/>
              </a:buClr>
              <a:buSzPct val="120000"/>
            </a:pPr>
            <a:r>
              <a:rPr lang="tr-TR" sz="1333"/>
              <a:t>by unsafe actions</a:t>
            </a:r>
            <a:endParaRPr lang="en-US" sz="1333"/>
          </a:p>
        </p:txBody>
      </p:sp>
      <p:sp>
        <p:nvSpPr>
          <p:cNvPr id="8" name="Rectangle 7"/>
          <p:cNvSpPr/>
          <p:nvPr/>
        </p:nvSpPr>
        <p:spPr>
          <a:xfrm>
            <a:off x="6324600" y="3824898"/>
            <a:ext cx="2873829" cy="823302"/>
          </a:xfrm>
          <a:prstGeom prst="rect">
            <a:avLst/>
          </a:prstGeom>
        </p:spPr>
        <p:txBody>
          <a:bodyPr wrap="square" anchor="t">
            <a:spAutoFit/>
          </a:bodyPr>
          <a:lstStyle/>
          <a:p>
            <a:pPr marL="296348" lvl="1" algn="ctr">
              <a:lnSpc>
                <a:spcPts val="1867"/>
              </a:lnSpc>
              <a:buClr>
                <a:srgbClr val="C00000"/>
              </a:buClr>
              <a:buSzPct val="120000"/>
            </a:pPr>
            <a:r>
              <a:rPr lang="en-US" sz="9200" dirty="0">
                <a:latin typeface="Lato Black" panose="020F0502020204030203" pitchFamily="34" charset="0"/>
                <a:ea typeface="Lato Black" panose="020F0502020204030203" pitchFamily="34" charset="0"/>
                <a:cs typeface="Lato Black" panose="020F0502020204030203" pitchFamily="34" charset="0"/>
              </a:rPr>
              <a:t>2% </a:t>
            </a:r>
            <a:endParaRPr lang="pl-PL" sz="9200" dirty="0">
              <a:latin typeface="Lato Black" panose="020F0502020204030203" pitchFamily="34" charset="0"/>
              <a:ea typeface="Lato Black" panose="020F0502020204030203" pitchFamily="34" charset="0"/>
              <a:cs typeface="Lato Black" panose="020F0502020204030203" pitchFamily="34" charset="0"/>
            </a:endParaRPr>
          </a:p>
          <a:p>
            <a:pPr marL="296348" lvl="1" algn="ctr">
              <a:lnSpc>
                <a:spcPts val="1867"/>
              </a:lnSpc>
              <a:buClr>
                <a:srgbClr val="C00000"/>
              </a:buClr>
              <a:buSzPct val="120000"/>
            </a:pPr>
            <a:r>
              <a:rPr lang="en-US" sz="1333" dirty="0"/>
              <a:t>of industrial accidents are unavoidable</a:t>
            </a:r>
          </a:p>
        </p:txBody>
      </p:sp>
    </p:spTree>
    <p:custDataLst>
      <p:tags r:id="rId1"/>
    </p:custDataLst>
    <p:extLst>
      <p:ext uri="{BB962C8B-B14F-4D97-AF65-F5344CB8AC3E}">
        <p14:creationId xmlns:p14="http://schemas.microsoft.com/office/powerpoint/2010/main" val="19429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500"/>
                                        <p:tgtEl>
                                          <p:spTgt spid="6">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500"/>
                                        <p:tgtEl>
                                          <p:spTgt spid="4">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500"/>
                                        <p:tgtEl>
                                          <p:spTgt spid="5"/>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500"/>
                                        <p:tgtEl>
                                          <p:spTgt spid="7"/>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P spid="5"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a:bodyPr>
          <a:lstStyle/>
          <a:p>
            <a:pPr algn="l"/>
            <a:r>
              <a:rPr lang="en-IN" sz="3600" dirty="0"/>
              <a:t>The causes of adverse events</a:t>
            </a:r>
          </a:p>
        </p:txBody>
      </p:sp>
      <p:sp>
        <p:nvSpPr>
          <p:cNvPr id="6" name="Content Placeholder 2"/>
          <p:cNvSpPr txBox="1">
            <a:spLocks/>
          </p:cNvSpPr>
          <p:nvPr/>
        </p:nvSpPr>
        <p:spPr>
          <a:xfrm>
            <a:off x="457200" y="1447800"/>
            <a:ext cx="8382000" cy="472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IN" sz="2800" dirty="0">
                <a:latin typeface="Calibri Light" pitchFamily="34" charset="0"/>
              </a:rPr>
              <a:t>The sequence is:-</a:t>
            </a:r>
          </a:p>
          <a:p>
            <a:pPr marL="725488">
              <a:lnSpc>
                <a:spcPct val="150000"/>
              </a:lnSpc>
              <a:buFont typeface="Wingdings" pitchFamily="2" charset="2"/>
              <a:buChar char="§"/>
            </a:pPr>
            <a:r>
              <a:rPr lang="en-IN" sz="2600" dirty="0">
                <a:latin typeface="Calibri Light" pitchFamily="34" charset="0"/>
              </a:rPr>
              <a:t>Injury, caused by an;</a:t>
            </a:r>
          </a:p>
          <a:p>
            <a:pPr marL="725488">
              <a:lnSpc>
                <a:spcPct val="150000"/>
              </a:lnSpc>
              <a:buFont typeface="Wingdings" pitchFamily="2" charset="2"/>
              <a:buChar char="§"/>
            </a:pPr>
            <a:r>
              <a:rPr lang="en-IN" sz="2600" dirty="0">
                <a:latin typeface="Calibri Light" pitchFamily="34" charset="0"/>
              </a:rPr>
              <a:t>Accident, due to an;</a:t>
            </a:r>
          </a:p>
          <a:p>
            <a:pPr marL="725488">
              <a:lnSpc>
                <a:spcPct val="150000"/>
              </a:lnSpc>
              <a:buFont typeface="Wingdings" pitchFamily="2" charset="2"/>
              <a:buChar char="§"/>
            </a:pPr>
            <a:r>
              <a:rPr lang="en-IN" sz="2600" dirty="0">
                <a:latin typeface="Calibri Light" pitchFamily="34" charset="0"/>
              </a:rPr>
              <a:t>Unsafe act and/or mechanical or physical hazard, due to the;</a:t>
            </a:r>
          </a:p>
          <a:p>
            <a:pPr marL="725488">
              <a:lnSpc>
                <a:spcPct val="150000"/>
              </a:lnSpc>
              <a:buFont typeface="Wingdings" pitchFamily="2" charset="2"/>
              <a:buChar char="§"/>
            </a:pPr>
            <a:r>
              <a:rPr lang="en-IN" sz="2600" dirty="0">
                <a:latin typeface="Calibri Light" pitchFamily="34" charset="0"/>
              </a:rPr>
              <a:t>Fault of the Person, caused by their;</a:t>
            </a:r>
          </a:p>
          <a:p>
            <a:pPr marL="725488">
              <a:lnSpc>
                <a:spcPct val="150000"/>
              </a:lnSpc>
              <a:buFont typeface="Wingdings" pitchFamily="2" charset="2"/>
              <a:buChar char="§"/>
            </a:pPr>
            <a:r>
              <a:rPr lang="en-IN" sz="2600" dirty="0">
                <a:latin typeface="Calibri Light" pitchFamily="34" charset="0"/>
              </a:rPr>
              <a:t>Ancestry and Social Environment.</a:t>
            </a:r>
            <a:endParaRPr lang="en-IN" sz="2600" dirty="0">
              <a:solidFill>
                <a:schemeClr val="accent1">
                  <a:lumMod val="75000"/>
                </a:schemeClr>
              </a:solidFill>
              <a:latin typeface="Calibri Light" pitchFamily="34" charset="0"/>
            </a:endParaRPr>
          </a:p>
        </p:txBody>
      </p:sp>
      <p:sp>
        <p:nvSpPr>
          <p:cNvPr id="4" name="Content Placeholder 2"/>
          <p:cNvSpPr>
            <a:spLocks noGrp="1"/>
          </p:cNvSpPr>
          <p:nvPr>
            <p:ph idx="1"/>
          </p:nvPr>
        </p:nvSpPr>
        <p:spPr>
          <a:xfrm>
            <a:off x="474407" y="838200"/>
            <a:ext cx="8153400" cy="609600"/>
          </a:xfrm>
        </p:spPr>
        <p:txBody>
          <a:bodyPr>
            <a:noAutofit/>
          </a:bodyPr>
          <a:lstStyle/>
          <a:p>
            <a:pPr marL="0" indent="0">
              <a:buNone/>
            </a:pPr>
            <a:r>
              <a:rPr lang="en-IN" sz="3600" b="1" dirty="0">
                <a:solidFill>
                  <a:srgbClr val="C00000"/>
                </a:solidFill>
                <a:latin typeface="Calibri Light" pitchFamily="34" charset="0"/>
              </a:rPr>
              <a:t>Domino theory :</a:t>
            </a:r>
          </a:p>
        </p:txBody>
      </p:sp>
    </p:spTree>
    <p:custDataLst>
      <p:tags r:id="rId1"/>
    </p:custDataLst>
    <p:extLst>
      <p:ext uri="{BB962C8B-B14F-4D97-AF65-F5344CB8AC3E}">
        <p14:creationId xmlns:p14="http://schemas.microsoft.com/office/powerpoint/2010/main" val="383229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500"/>
                                        <p:tgtEl>
                                          <p:spTgt spid="6">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500"/>
                                        <p:tgtEl>
                                          <p:spTgt spid="6">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500"/>
                                        <p:tgtEl>
                                          <p:spTgt spid="6">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500"/>
                                        <p:tgtEl>
                                          <p:spTgt spid="6">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500"/>
                                        <p:tgtEl>
                                          <p:spTgt spid="6">
                                            <p:txEl>
                                              <p:pRg st="4" end="4"/>
                                            </p:txEl>
                                          </p:spTgt>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500"/>
                                        <p:tgtEl>
                                          <p:spTgt spid="6">
                                            <p:txEl>
                                              <p:pRg st="5" end="5"/>
                                            </p:txEl>
                                          </p:spTgt>
                                        </p:tgtEl>
                                      </p:cBhvr>
                                    </p:animEffect>
                                  </p:childTnLst>
                                </p:cTn>
                              </p:par>
                            </p:childTnLst>
                          </p:cTn>
                        </p:par>
                        <p:par>
                          <p:cTn id="28" fill="hold">
                            <p:stCondLst>
                              <p:cond delay="9000"/>
                            </p:stCondLst>
                            <p:childTnLst>
                              <p:par>
                                <p:cTn id="29" presetID="10" presetClass="entr" presetSubtype="0"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a:bodyPr>
          <a:lstStyle/>
          <a:p>
            <a:pPr algn="l"/>
            <a:r>
              <a:rPr lang="en-IN" sz="3600" dirty="0"/>
              <a:t>The causes of adverse events</a:t>
            </a:r>
          </a:p>
        </p:txBody>
      </p:sp>
      <p:sp>
        <p:nvSpPr>
          <p:cNvPr id="6" name="Content Placeholder 2"/>
          <p:cNvSpPr txBox="1">
            <a:spLocks/>
          </p:cNvSpPr>
          <p:nvPr/>
        </p:nvSpPr>
        <p:spPr>
          <a:xfrm>
            <a:off x="457200" y="1981200"/>
            <a:ext cx="8382000" cy="2895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IN" sz="2800" dirty="0">
                <a:latin typeface="Calibri Light" pitchFamily="34" charset="0"/>
              </a:rPr>
              <a:t>Adverse events have many causes. What may appear to be bad luck (being in the wrong place at the wrong time) can, on analysis, be seen as a chain of failures and errors that lead almost inevitably to the adverse event.</a:t>
            </a:r>
            <a:endParaRPr lang="en-IN" sz="2800" dirty="0">
              <a:solidFill>
                <a:schemeClr val="accent1">
                  <a:lumMod val="75000"/>
                </a:schemeClr>
              </a:solidFill>
              <a:latin typeface="Calibri Light" pitchFamily="34" charset="0"/>
            </a:endParaRPr>
          </a:p>
        </p:txBody>
      </p:sp>
      <p:sp>
        <p:nvSpPr>
          <p:cNvPr id="4" name="Content Placeholder 2"/>
          <p:cNvSpPr>
            <a:spLocks noGrp="1"/>
          </p:cNvSpPr>
          <p:nvPr>
            <p:ph idx="1"/>
          </p:nvPr>
        </p:nvSpPr>
        <p:spPr>
          <a:xfrm>
            <a:off x="474407" y="1371600"/>
            <a:ext cx="8153400" cy="609600"/>
          </a:xfrm>
        </p:spPr>
        <p:txBody>
          <a:bodyPr>
            <a:noAutofit/>
          </a:bodyPr>
          <a:lstStyle/>
          <a:p>
            <a:pPr marL="0" indent="0">
              <a:buNone/>
            </a:pPr>
            <a:r>
              <a:rPr lang="en-IN" sz="3600" b="1" dirty="0">
                <a:solidFill>
                  <a:srgbClr val="C00000"/>
                </a:solidFill>
                <a:latin typeface="Calibri Light" pitchFamily="34" charset="0"/>
              </a:rPr>
              <a:t>Domino </a:t>
            </a:r>
            <a:r>
              <a:rPr lang="en-IN" sz="3600" b="1" dirty="0" smtClean="0">
                <a:solidFill>
                  <a:srgbClr val="C00000"/>
                </a:solidFill>
                <a:latin typeface="Calibri Light" pitchFamily="34" charset="0"/>
              </a:rPr>
              <a:t>effect:</a:t>
            </a:r>
            <a:endParaRPr lang="en-IN" sz="3600" b="1" dirty="0">
              <a:solidFill>
                <a:srgbClr val="C00000"/>
              </a:solidFill>
              <a:latin typeface="Calibri Light" pitchFamily="34" charset="0"/>
            </a:endParaRPr>
          </a:p>
        </p:txBody>
      </p:sp>
    </p:spTree>
    <p:custDataLst>
      <p:tags r:id="rId1"/>
    </p:custDataLst>
    <p:extLst>
      <p:ext uri="{BB962C8B-B14F-4D97-AF65-F5344CB8AC3E}">
        <p14:creationId xmlns:p14="http://schemas.microsoft.com/office/powerpoint/2010/main" val="69002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500"/>
                                        <p:tgtEl>
                                          <p:spTgt spid="6">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a:bodyPr>
          <a:lstStyle/>
          <a:p>
            <a:pPr algn="l"/>
            <a:r>
              <a:rPr lang="en-IN" sz="3600" dirty="0"/>
              <a:t>The causes of adverse events</a:t>
            </a:r>
          </a:p>
        </p:txBody>
      </p:sp>
      <p:sp>
        <p:nvSpPr>
          <p:cNvPr id="4" name="Content Placeholder 2"/>
          <p:cNvSpPr>
            <a:spLocks noGrp="1"/>
          </p:cNvSpPr>
          <p:nvPr>
            <p:ph idx="1"/>
          </p:nvPr>
        </p:nvSpPr>
        <p:spPr>
          <a:xfrm>
            <a:off x="474407" y="1066800"/>
            <a:ext cx="8153400" cy="609600"/>
          </a:xfrm>
        </p:spPr>
        <p:txBody>
          <a:bodyPr>
            <a:noAutofit/>
          </a:bodyPr>
          <a:lstStyle/>
          <a:p>
            <a:pPr marL="0" indent="0">
              <a:buNone/>
            </a:pPr>
            <a:r>
              <a:rPr lang="en-IN" sz="3600" b="1" dirty="0">
                <a:solidFill>
                  <a:srgbClr val="C00000"/>
                </a:solidFill>
                <a:latin typeface="Calibri Light" pitchFamily="34" charset="0"/>
              </a:rPr>
              <a:t>Domino </a:t>
            </a:r>
            <a:r>
              <a:rPr lang="en-IN" sz="3600" b="1" dirty="0" smtClean="0">
                <a:solidFill>
                  <a:srgbClr val="C00000"/>
                </a:solidFill>
                <a:latin typeface="Calibri Light" pitchFamily="34" charset="0"/>
              </a:rPr>
              <a:t>effect:</a:t>
            </a:r>
            <a:endParaRPr lang="en-IN" sz="3600" b="1" dirty="0">
              <a:solidFill>
                <a:srgbClr val="C00000"/>
              </a:solidFill>
              <a:latin typeface="Calibri Light"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85" t="21458" r="20000" b="23589"/>
          <a:stretch/>
        </p:blipFill>
        <p:spPr bwMode="auto">
          <a:xfrm>
            <a:off x="381000" y="1676400"/>
            <a:ext cx="7040880" cy="401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228600" y="5696318"/>
            <a:ext cx="4343400" cy="475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IN" sz="2000" i="1" dirty="0">
                <a:latin typeface="Calibri Light" pitchFamily="34" charset="0"/>
              </a:rPr>
              <a:t>Figure - Sequence of dominoes</a:t>
            </a:r>
            <a:endParaRPr lang="en-IN" sz="2000" i="1" dirty="0">
              <a:solidFill>
                <a:schemeClr val="accent1">
                  <a:lumMod val="75000"/>
                </a:schemeClr>
              </a:solidFill>
              <a:latin typeface="Calibri Light" pitchFamily="34" charset="0"/>
            </a:endParaRPr>
          </a:p>
        </p:txBody>
      </p:sp>
    </p:spTree>
    <p:custDataLst>
      <p:tags r:id="rId1"/>
    </p:custDataLst>
    <p:extLst>
      <p:ext uri="{BB962C8B-B14F-4D97-AF65-F5344CB8AC3E}">
        <p14:creationId xmlns:p14="http://schemas.microsoft.com/office/powerpoint/2010/main" val="121246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500"/>
                                        <p:tgtEl>
                                          <p:spTgt spid="10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a:bodyPr>
          <a:lstStyle/>
          <a:p>
            <a:pPr algn="l"/>
            <a:r>
              <a:rPr lang="en-IN" sz="3600" dirty="0"/>
              <a:t>The causes of adverse events</a:t>
            </a:r>
          </a:p>
        </p:txBody>
      </p:sp>
      <p:sp>
        <p:nvSpPr>
          <p:cNvPr id="4" name="Content Placeholder 2"/>
          <p:cNvSpPr>
            <a:spLocks noGrp="1"/>
          </p:cNvSpPr>
          <p:nvPr>
            <p:ph idx="1"/>
          </p:nvPr>
        </p:nvSpPr>
        <p:spPr>
          <a:xfrm>
            <a:off x="474407" y="914400"/>
            <a:ext cx="8153400" cy="609600"/>
          </a:xfrm>
        </p:spPr>
        <p:txBody>
          <a:bodyPr>
            <a:noAutofit/>
          </a:bodyPr>
          <a:lstStyle/>
          <a:p>
            <a:pPr marL="0" indent="0">
              <a:buNone/>
            </a:pPr>
            <a:r>
              <a:rPr lang="en-IN" sz="3600" b="1" dirty="0">
                <a:solidFill>
                  <a:srgbClr val="C00000"/>
                </a:solidFill>
                <a:latin typeface="Calibri Light" pitchFamily="34" charset="0"/>
              </a:rPr>
              <a:t>Multiple Causation Theory </a:t>
            </a:r>
          </a:p>
        </p:txBody>
      </p:sp>
      <p:sp>
        <p:nvSpPr>
          <p:cNvPr id="7" name="Content Placeholder 2"/>
          <p:cNvSpPr txBox="1">
            <a:spLocks/>
          </p:cNvSpPr>
          <p:nvPr/>
        </p:nvSpPr>
        <p:spPr>
          <a:xfrm>
            <a:off x="5630839" y="1371600"/>
            <a:ext cx="3505200" cy="4590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IN" sz="2000" dirty="0">
                <a:latin typeface="Calibri Light" pitchFamily="34" charset="0"/>
              </a:rPr>
              <a:t>According to Peterson (1978), there is not only one causes behind to accidents. There are many factors, causes and sub-causes behind every accident. Under the concept of “multiple-causation”, the factors, causes, sub-causes combine together in random fashion and causing to accidents. </a:t>
            </a:r>
            <a:endParaRPr lang="en-IN" sz="2000" dirty="0">
              <a:solidFill>
                <a:schemeClr val="accent1">
                  <a:lumMod val="75000"/>
                </a:schemeClr>
              </a:solidFill>
              <a:latin typeface="Calibri Light" pitchFamily="34" charset="0"/>
            </a:endParaRPr>
          </a:p>
        </p:txBody>
      </p:sp>
      <p:pic>
        <p:nvPicPr>
          <p:cNvPr id="6" name="Resim 2"/>
          <p:cNvPicPr>
            <a:picLocks noChangeAspect="1"/>
          </p:cNvPicPr>
          <p:nvPr/>
        </p:nvPicPr>
        <p:blipFill>
          <a:blip r:embed="rId3"/>
          <a:stretch>
            <a:fillRect/>
          </a:stretch>
        </p:blipFill>
        <p:spPr>
          <a:xfrm>
            <a:off x="304800" y="1810800"/>
            <a:ext cx="5047309" cy="3828000"/>
          </a:xfrm>
          <a:prstGeom prst="rect">
            <a:avLst/>
          </a:prstGeom>
          <a:ln>
            <a:solidFill>
              <a:srgbClr val="FFFFFF"/>
            </a:solidFill>
          </a:ln>
          <a:effectLst>
            <a:outerShdw blurRad="1905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315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Learning Outcome</a:t>
            </a:r>
            <a:endParaRPr lang="en-IN" dirty="0"/>
          </a:p>
        </p:txBody>
      </p:sp>
      <p:sp>
        <p:nvSpPr>
          <p:cNvPr id="3" name="Content Placeholder 2"/>
          <p:cNvSpPr>
            <a:spLocks noGrp="1"/>
          </p:cNvSpPr>
          <p:nvPr>
            <p:ph idx="1"/>
          </p:nvPr>
        </p:nvSpPr>
        <p:spPr>
          <a:xfrm>
            <a:off x="457200" y="1447800"/>
            <a:ext cx="8229600" cy="4525963"/>
          </a:xfrm>
        </p:spPr>
        <p:txBody>
          <a:bodyPr>
            <a:normAutofit fontScale="85000" lnSpcReduction="10000"/>
          </a:bodyPr>
          <a:lstStyle/>
          <a:p>
            <a:pPr marL="0" indent="0">
              <a:lnSpc>
                <a:spcPct val="150000"/>
              </a:lnSpc>
              <a:buNone/>
            </a:pPr>
            <a:r>
              <a:rPr lang="en-IN" sz="2800" dirty="0" smtClean="0">
                <a:latin typeface="Calibri Light" pitchFamily="34" charset="0"/>
              </a:rPr>
              <a:t>As </a:t>
            </a:r>
            <a:r>
              <a:rPr lang="en-IN" sz="2800" dirty="0">
                <a:latin typeface="Calibri Light" pitchFamily="34" charset="0"/>
              </a:rPr>
              <a:t>a step-by-step guide, it will help all organisations, to carry out their own health and safety investigations. Investigating accidents and incidents explains why you need to carry out investigations and takes you through each step of the process:</a:t>
            </a:r>
          </a:p>
          <a:p>
            <a:pPr marL="0" indent="0">
              <a:lnSpc>
                <a:spcPct val="150000"/>
              </a:lnSpc>
              <a:buNone/>
            </a:pPr>
            <a:r>
              <a:rPr lang="en-IN" sz="2800" b="1" dirty="0">
                <a:latin typeface="Calibri Light" pitchFamily="34" charset="0"/>
              </a:rPr>
              <a:t>Step one</a:t>
            </a:r>
            <a:r>
              <a:rPr lang="en-IN" sz="2800" dirty="0">
                <a:latin typeface="Calibri Light" pitchFamily="34" charset="0"/>
              </a:rPr>
              <a:t>: Gathering the information</a:t>
            </a:r>
          </a:p>
          <a:p>
            <a:pPr marL="0" indent="0">
              <a:lnSpc>
                <a:spcPct val="150000"/>
              </a:lnSpc>
              <a:buNone/>
            </a:pPr>
            <a:r>
              <a:rPr lang="en-IN" sz="2800" b="1" dirty="0">
                <a:latin typeface="Calibri Light" pitchFamily="34" charset="0"/>
              </a:rPr>
              <a:t>Step two</a:t>
            </a:r>
            <a:r>
              <a:rPr lang="en-IN" sz="2800" dirty="0">
                <a:latin typeface="Calibri Light" pitchFamily="34" charset="0"/>
              </a:rPr>
              <a:t>: Analysing the information</a:t>
            </a:r>
          </a:p>
          <a:p>
            <a:pPr marL="0" indent="0">
              <a:lnSpc>
                <a:spcPct val="150000"/>
              </a:lnSpc>
              <a:buNone/>
            </a:pPr>
            <a:r>
              <a:rPr lang="en-IN" sz="2800" b="1" dirty="0">
                <a:latin typeface="Calibri Light" pitchFamily="34" charset="0"/>
              </a:rPr>
              <a:t>Step three</a:t>
            </a:r>
            <a:r>
              <a:rPr lang="en-IN" sz="2800" dirty="0">
                <a:latin typeface="Calibri Light" pitchFamily="34" charset="0"/>
              </a:rPr>
              <a:t>: Identifying risk control measures</a:t>
            </a:r>
          </a:p>
          <a:p>
            <a:pPr marL="0" indent="0">
              <a:lnSpc>
                <a:spcPct val="150000"/>
              </a:lnSpc>
              <a:buNone/>
            </a:pPr>
            <a:r>
              <a:rPr lang="en-IN" sz="2800" b="1" dirty="0">
                <a:latin typeface="Calibri Light" pitchFamily="34" charset="0"/>
              </a:rPr>
              <a:t>Step four</a:t>
            </a:r>
            <a:r>
              <a:rPr lang="en-IN" sz="2800" dirty="0">
                <a:latin typeface="Calibri Light" pitchFamily="34" charset="0"/>
              </a:rPr>
              <a:t>: The action plan and its implementation</a:t>
            </a:r>
          </a:p>
        </p:txBody>
      </p:sp>
    </p:spTree>
    <p:custDataLst>
      <p:tags r:id="rId1"/>
    </p:custDataLst>
    <p:extLst>
      <p:ext uri="{BB962C8B-B14F-4D97-AF65-F5344CB8AC3E}">
        <p14:creationId xmlns:p14="http://schemas.microsoft.com/office/powerpoint/2010/main" val="279154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250"/>
                                        <p:tgtEl>
                                          <p:spTgt spid="3">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250"/>
                                        <p:tgtEl>
                                          <p:spTgt spid="3">
                                            <p:txEl>
                                              <p:pRg st="3" end="3"/>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a:bodyPr>
          <a:lstStyle/>
          <a:p>
            <a:pPr algn="l"/>
            <a:r>
              <a:rPr lang="en-IN" sz="3600" dirty="0"/>
              <a:t>The causes of adverse events</a:t>
            </a:r>
          </a:p>
        </p:txBody>
      </p:sp>
      <p:sp>
        <p:nvSpPr>
          <p:cNvPr id="4" name="Content Placeholder 2"/>
          <p:cNvSpPr>
            <a:spLocks noGrp="1"/>
          </p:cNvSpPr>
          <p:nvPr>
            <p:ph idx="1"/>
          </p:nvPr>
        </p:nvSpPr>
        <p:spPr>
          <a:xfrm>
            <a:off x="474407" y="914400"/>
            <a:ext cx="8153400" cy="609600"/>
          </a:xfrm>
        </p:spPr>
        <p:txBody>
          <a:bodyPr>
            <a:noAutofit/>
          </a:bodyPr>
          <a:lstStyle/>
          <a:p>
            <a:pPr marL="0" indent="0">
              <a:buNone/>
            </a:pPr>
            <a:r>
              <a:rPr lang="en-IN" sz="3600" b="1" dirty="0">
                <a:solidFill>
                  <a:srgbClr val="C00000"/>
                </a:solidFill>
                <a:latin typeface="Calibri Light" pitchFamily="34" charset="0"/>
              </a:rPr>
              <a:t>Multiple Causation Theory </a:t>
            </a:r>
          </a:p>
        </p:txBody>
      </p:sp>
      <p:sp>
        <p:nvSpPr>
          <p:cNvPr id="8" name="Oval 7"/>
          <p:cNvSpPr/>
          <p:nvPr/>
        </p:nvSpPr>
        <p:spPr>
          <a:xfrm>
            <a:off x="1285961" y="1789467"/>
            <a:ext cx="1567543" cy="1567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t>Unsafe Act</a:t>
            </a:r>
            <a:endParaRPr lang="en-US"/>
          </a:p>
        </p:txBody>
      </p:sp>
      <p:sp>
        <p:nvSpPr>
          <p:cNvPr id="9" name="Content Placeholder 1"/>
          <p:cNvSpPr txBox="1">
            <a:spLocks/>
          </p:cNvSpPr>
          <p:nvPr/>
        </p:nvSpPr>
        <p:spPr>
          <a:xfrm>
            <a:off x="228600" y="3505200"/>
            <a:ext cx="4455893" cy="2667000"/>
          </a:xfrm>
          <a:prstGeom prst="rect">
            <a:avLst/>
          </a:prstGeom>
        </p:spPr>
        <p:txBody>
          <a:bodyPr numCol="1" spcCol="36576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Failure to warn others of danger </a:t>
            </a:r>
          </a:p>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Leaving equipment in dangerous condition </a:t>
            </a:r>
          </a:p>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Working without authority </a:t>
            </a:r>
          </a:p>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Disconnecting safety devices </a:t>
            </a:r>
          </a:p>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Using defective/ wrong equipment </a:t>
            </a:r>
          </a:p>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Failure to use or wear PPE </a:t>
            </a:r>
          </a:p>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Horseplay/skylarking </a:t>
            </a:r>
          </a:p>
          <a:p>
            <a:pPr marL="296348" lvl="1" indent="0" algn="just">
              <a:lnSpc>
                <a:spcPct val="150000"/>
              </a:lnSpc>
              <a:spcBef>
                <a:spcPts val="0"/>
              </a:spcBef>
              <a:buClr>
                <a:srgbClr val="C00000"/>
              </a:buClr>
              <a:buSzPct val="120000"/>
              <a:buNone/>
            </a:pPr>
            <a:endParaRPr lang="tr-TR" sz="1600" dirty="0">
              <a:latin typeface="Lato" panose="020F0502020204030203" pitchFamily="34" charset="0"/>
              <a:ea typeface="Lato" panose="020F0502020204030203" pitchFamily="34" charset="0"/>
              <a:cs typeface="Lato" panose="020F0502020204030203" pitchFamily="34" charset="0"/>
            </a:endParaRPr>
          </a:p>
        </p:txBody>
      </p:sp>
      <p:sp>
        <p:nvSpPr>
          <p:cNvPr id="10" name="Oval 9"/>
          <p:cNvSpPr/>
          <p:nvPr/>
        </p:nvSpPr>
        <p:spPr>
          <a:xfrm>
            <a:off x="5741853" y="1793096"/>
            <a:ext cx="1567543" cy="1567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t>Unsafe Condition</a:t>
            </a:r>
            <a:endParaRPr lang="en-US"/>
          </a:p>
        </p:txBody>
      </p:sp>
      <p:sp>
        <p:nvSpPr>
          <p:cNvPr id="11" name="Content Placeholder 1"/>
          <p:cNvSpPr txBox="1">
            <a:spLocks/>
          </p:cNvSpPr>
          <p:nvPr/>
        </p:nvSpPr>
        <p:spPr>
          <a:xfrm>
            <a:off x="4913093" y="3508829"/>
            <a:ext cx="4002307" cy="2355525"/>
          </a:xfrm>
          <a:prstGeom prst="rect">
            <a:avLst/>
          </a:prstGeom>
        </p:spPr>
        <p:txBody>
          <a:bodyPr numCol="1" spcCol="36576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Inadequate or missing guards </a:t>
            </a:r>
          </a:p>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Fire hazards </a:t>
            </a:r>
          </a:p>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Poor housekeeping </a:t>
            </a:r>
          </a:p>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Noise </a:t>
            </a:r>
          </a:p>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Inadequate supervision </a:t>
            </a:r>
          </a:p>
          <a:p>
            <a:pPr marL="524960" lvl="1" algn="just">
              <a:lnSpc>
                <a:spcPct val="150000"/>
              </a:lnSpc>
              <a:spcBef>
                <a:spcPts val="0"/>
              </a:spcBef>
              <a:buClr>
                <a:srgbClr val="C00000"/>
              </a:buClr>
              <a:buSzPct val="120000"/>
            </a:pPr>
            <a:r>
              <a:rPr lang="en-US" sz="1600" dirty="0">
                <a:latin typeface="Lato" panose="020F0502020204030203" pitchFamily="34" charset="0"/>
                <a:ea typeface="Lato" panose="020F0502020204030203" pitchFamily="34" charset="0"/>
                <a:cs typeface="Lato" panose="020F0502020204030203" pitchFamily="34" charset="0"/>
              </a:rPr>
              <a:t>Untrained staff</a:t>
            </a:r>
          </a:p>
        </p:txBody>
      </p:sp>
    </p:spTree>
    <p:custDataLst>
      <p:tags r:id="rId1"/>
    </p:custDataLst>
    <p:extLst>
      <p:ext uri="{BB962C8B-B14F-4D97-AF65-F5344CB8AC3E}">
        <p14:creationId xmlns:p14="http://schemas.microsoft.com/office/powerpoint/2010/main" val="398615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500"/>
                                        <p:tgtEl>
                                          <p:spTgt spid="9"/>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500"/>
                                        <p:tgtEl>
                                          <p:spTgt spid="10"/>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9" grpId="0"/>
      <p:bldP spid="10"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a:bodyPr>
          <a:lstStyle/>
          <a:p>
            <a:pPr algn="l"/>
            <a:r>
              <a:rPr lang="en-IN" sz="3600" dirty="0"/>
              <a:t>The causes of adverse events</a:t>
            </a:r>
          </a:p>
        </p:txBody>
      </p:sp>
      <p:sp>
        <p:nvSpPr>
          <p:cNvPr id="4" name="Content Placeholder 2"/>
          <p:cNvSpPr>
            <a:spLocks noGrp="1"/>
          </p:cNvSpPr>
          <p:nvPr>
            <p:ph idx="1"/>
          </p:nvPr>
        </p:nvSpPr>
        <p:spPr>
          <a:xfrm>
            <a:off x="474407" y="1371600"/>
            <a:ext cx="8153400" cy="609600"/>
          </a:xfrm>
        </p:spPr>
        <p:txBody>
          <a:bodyPr>
            <a:noAutofit/>
          </a:bodyPr>
          <a:lstStyle/>
          <a:p>
            <a:pPr marL="0" indent="0">
              <a:buNone/>
            </a:pPr>
            <a:r>
              <a:rPr lang="en-IN" sz="3600" b="1" dirty="0" smtClean="0">
                <a:solidFill>
                  <a:srgbClr val="C00000"/>
                </a:solidFill>
                <a:latin typeface="Calibri Light" pitchFamily="34" charset="0"/>
              </a:rPr>
              <a:t>Causes can </a:t>
            </a:r>
            <a:r>
              <a:rPr lang="en-IN" sz="3600" b="1" dirty="0">
                <a:solidFill>
                  <a:srgbClr val="C00000"/>
                </a:solidFill>
                <a:latin typeface="Calibri Light" pitchFamily="34" charset="0"/>
              </a:rPr>
              <a:t>be classified as:</a:t>
            </a:r>
          </a:p>
        </p:txBody>
      </p:sp>
      <p:pic>
        <p:nvPicPr>
          <p:cNvPr id="2051" name="Picture 3" descr="C:\Users\Hp\Desktop\cause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1" y="2362200"/>
            <a:ext cx="6201091" cy="34559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567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1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7696200" cy="1828800"/>
          </a:xfrm>
        </p:spPr>
        <p:txBody>
          <a:bodyPr>
            <a:normAutofit/>
          </a:bodyPr>
          <a:lstStyle/>
          <a:p>
            <a:r>
              <a:rPr lang="en-IN" sz="3600" dirty="0" smtClean="0"/>
              <a:t>Get full version of ‘Accident Investigation and Root Cause Analysis’ book and PPT presentation for </a:t>
            </a:r>
            <a:r>
              <a:rPr lang="en-IN" sz="3600" b="1" dirty="0" smtClean="0">
                <a:solidFill>
                  <a:srgbClr val="C00000"/>
                </a:solidFill>
              </a:rPr>
              <a:t>$25 Only</a:t>
            </a:r>
            <a:endParaRPr lang="en-IN" sz="3600" b="1" dirty="0">
              <a:solidFill>
                <a:srgbClr val="C00000"/>
              </a:solidFill>
            </a:endParaRPr>
          </a:p>
        </p:txBody>
      </p:sp>
      <p:sp>
        <p:nvSpPr>
          <p:cNvPr id="6" name="Title 1"/>
          <p:cNvSpPr txBox="1">
            <a:spLocks/>
          </p:cNvSpPr>
          <p:nvPr/>
        </p:nvSpPr>
        <p:spPr>
          <a:xfrm>
            <a:off x="636895" y="3641678"/>
            <a:ext cx="7696200" cy="18288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dirty="0" smtClean="0">
                <a:hlinkClick r:id="rId3"/>
              </a:rPr>
              <a:t>DOWNLOAD</a:t>
            </a:r>
            <a:endParaRPr lang="en-IN" sz="3600" dirty="0" smtClean="0"/>
          </a:p>
          <a:p>
            <a:r>
              <a:rPr lang="en-IN" sz="3600" b="1" dirty="0" smtClean="0">
                <a:solidFill>
                  <a:srgbClr val="C00000"/>
                </a:solidFill>
              </a:rPr>
              <a:t>Or visit </a:t>
            </a:r>
            <a:r>
              <a:rPr lang="en-IN" sz="3600" b="1" dirty="0">
                <a:solidFill>
                  <a:srgbClr val="C00000"/>
                </a:solidFill>
              </a:rPr>
              <a:t>- </a:t>
            </a:r>
            <a:r>
              <a:rPr lang="en-IN" sz="3600" b="1" dirty="0">
                <a:solidFill>
                  <a:srgbClr val="C00000"/>
                </a:solidFill>
                <a:hlinkClick r:id="rId3"/>
              </a:rPr>
              <a:t>http://www.free-safety-training.com/product/accident-investigation-root-cause-analysis-ppt-pdf</a:t>
            </a:r>
            <a:r>
              <a:rPr lang="en-IN" sz="3600" b="1" dirty="0" smtClean="0">
                <a:solidFill>
                  <a:srgbClr val="C00000"/>
                </a:solidFill>
                <a:hlinkClick r:id="rId3"/>
              </a:rPr>
              <a:t>/</a:t>
            </a:r>
            <a:r>
              <a:rPr lang="en-IN" sz="3600" b="1" dirty="0" smtClean="0">
                <a:solidFill>
                  <a:srgbClr val="C00000"/>
                </a:solidFill>
              </a:rPr>
              <a:t> </a:t>
            </a:r>
            <a:endParaRPr lang="en-IN" sz="3600" b="1" dirty="0">
              <a:solidFill>
                <a:srgbClr val="C00000"/>
              </a:solidFill>
            </a:endParaRPr>
          </a:p>
        </p:txBody>
      </p:sp>
    </p:spTree>
    <p:custDataLst>
      <p:tags r:id="rId1"/>
    </p:custDataLst>
    <p:extLst>
      <p:ext uri="{BB962C8B-B14F-4D97-AF65-F5344CB8AC3E}">
        <p14:creationId xmlns:p14="http://schemas.microsoft.com/office/powerpoint/2010/main" val="1515299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Accident / Incident Statistics</a:t>
            </a:r>
            <a:endParaRPr lang="en-IN" dirty="0"/>
          </a:p>
        </p:txBody>
      </p:sp>
      <p:sp>
        <p:nvSpPr>
          <p:cNvPr id="3" name="Content Placeholder 2"/>
          <p:cNvSpPr>
            <a:spLocks noGrp="1"/>
          </p:cNvSpPr>
          <p:nvPr>
            <p:ph idx="1"/>
          </p:nvPr>
        </p:nvSpPr>
        <p:spPr>
          <a:xfrm>
            <a:off x="990600" y="2133600"/>
            <a:ext cx="7239000" cy="2514600"/>
          </a:xfrm>
        </p:spPr>
        <p:txBody>
          <a:bodyPr>
            <a:noAutofit/>
          </a:bodyPr>
          <a:lstStyle/>
          <a:p>
            <a:pPr marL="0" indent="0" algn="ctr">
              <a:lnSpc>
                <a:spcPct val="150000"/>
              </a:lnSpc>
              <a:buNone/>
            </a:pPr>
            <a:r>
              <a:rPr lang="en-IN" sz="4000" dirty="0" smtClean="0">
                <a:latin typeface="Calibri Light" pitchFamily="34" charset="0"/>
              </a:rPr>
              <a:t>As per HSE UK</a:t>
            </a:r>
          </a:p>
          <a:p>
            <a:pPr marL="0" indent="0" algn="ctr">
              <a:lnSpc>
                <a:spcPct val="150000"/>
              </a:lnSpc>
              <a:buNone/>
            </a:pPr>
            <a:r>
              <a:rPr lang="en-IN" sz="4800" b="1" dirty="0" smtClean="0">
                <a:solidFill>
                  <a:schemeClr val="accent1">
                    <a:lumMod val="75000"/>
                  </a:schemeClr>
                </a:solidFill>
                <a:latin typeface="Calibri Light" pitchFamily="34" charset="0"/>
              </a:rPr>
              <a:t>In </a:t>
            </a:r>
            <a:r>
              <a:rPr lang="en-IN" sz="4800" b="1" dirty="0">
                <a:solidFill>
                  <a:schemeClr val="accent1">
                    <a:lumMod val="75000"/>
                  </a:schemeClr>
                </a:solidFill>
                <a:latin typeface="Calibri Light" pitchFamily="34" charset="0"/>
              </a:rPr>
              <a:t>2015/16</a:t>
            </a:r>
          </a:p>
        </p:txBody>
      </p:sp>
    </p:spTree>
    <p:custDataLst>
      <p:tags r:id="rId1"/>
    </p:custDataLst>
    <p:extLst>
      <p:ext uri="{BB962C8B-B14F-4D97-AF65-F5344CB8AC3E}">
        <p14:creationId xmlns:p14="http://schemas.microsoft.com/office/powerpoint/2010/main" val="33607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Accident / Incident Statistics</a:t>
            </a:r>
            <a:endParaRPr lang="en-IN" dirty="0"/>
          </a:p>
        </p:txBody>
      </p:sp>
      <p:sp>
        <p:nvSpPr>
          <p:cNvPr id="3" name="Content Placeholder 2"/>
          <p:cNvSpPr>
            <a:spLocks noGrp="1"/>
          </p:cNvSpPr>
          <p:nvPr>
            <p:ph idx="1"/>
          </p:nvPr>
        </p:nvSpPr>
        <p:spPr>
          <a:xfrm>
            <a:off x="4495800" y="2133600"/>
            <a:ext cx="4191000" cy="2819400"/>
          </a:xfrm>
        </p:spPr>
        <p:txBody>
          <a:bodyPr>
            <a:noAutofit/>
          </a:bodyPr>
          <a:lstStyle/>
          <a:p>
            <a:pPr marL="0" indent="0">
              <a:lnSpc>
                <a:spcPct val="150000"/>
              </a:lnSpc>
              <a:buNone/>
            </a:pPr>
            <a:r>
              <a:rPr lang="en-IN" sz="4400" b="1" dirty="0">
                <a:latin typeface="Calibri Light" pitchFamily="34" charset="0"/>
              </a:rPr>
              <a:t>144</a:t>
            </a:r>
            <a:r>
              <a:rPr lang="en-IN" sz="3600" dirty="0">
                <a:latin typeface="Calibri Light" pitchFamily="34" charset="0"/>
              </a:rPr>
              <a:t> workers were killed as a result of a workplace accident.</a:t>
            </a:r>
            <a:endParaRPr lang="en-IN" sz="3600" b="1" dirty="0">
              <a:solidFill>
                <a:schemeClr val="accent1">
                  <a:lumMod val="75000"/>
                </a:schemeClr>
              </a:solidFill>
              <a:latin typeface="Calibri Light" pitchFamily="34" charset="0"/>
            </a:endParaRPr>
          </a:p>
        </p:txBody>
      </p:sp>
      <p:pic>
        <p:nvPicPr>
          <p:cNvPr id="3074" name="Picture 2" descr="E:\webProjects\GreenWGroup\Courses\First-Aid\image\electricSh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741896" cy="4114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583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500"/>
                                        <p:tgtEl>
                                          <p:spTgt spid="307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Accident / Incident Statistics</a:t>
            </a:r>
            <a:endParaRPr lang="en-IN" dirty="0"/>
          </a:p>
        </p:txBody>
      </p:sp>
      <p:sp>
        <p:nvSpPr>
          <p:cNvPr id="3" name="Content Placeholder 2"/>
          <p:cNvSpPr>
            <a:spLocks noGrp="1"/>
          </p:cNvSpPr>
          <p:nvPr>
            <p:ph idx="1"/>
          </p:nvPr>
        </p:nvSpPr>
        <p:spPr>
          <a:xfrm>
            <a:off x="4495800" y="2133600"/>
            <a:ext cx="4419600" cy="2819400"/>
          </a:xfrm>
        </p:spPr>
        <p:txBody>
          <a:bodyPr>
            <a:noAutofit/>
          </a:bodyPr>
          <a:lstStyle/>
          <a:p>
            <a:pPr marL="0" indent="0">
              <a:buNone/>
            </a:pPr>
            <a:r>
              <a:rPr lang="en-IN" sz="3600" dirty="0">
                <a:latin typeface="Calibri Light" pitchFamily="34" charset="0"/>
              </a:rPr>
              <a:t>An estimated </a:t>
            </a:r>
            <a:r>
              <a:rPr lang="en-IN" sz="4000" b="1" dirty="0">
                <a:latin typeface="Calibri Light" pitchFamily="34" charset="0"/>
              </a:rPr>
              <a:t>621,000</a:t>
            </a:r>
            <a:r>
              <a:rPr lang="en-IN" sz="3600" dirty="0">
                <a:latin typeface="Calibri Light" pitchFamily="34" charset="0"/>
              </a:rPr>
              <a:t> workers sustained a non-fatal injury at work according to self-reports.</a:t>
            </a:r>
            <a:endParaRPr lang="en-IN" sz="3600" dirty="0">
              <a:solidFill>
                <a:schemeClr val="accent1">
                  <a:lumMod val="75000"/>
                </a:schemeClr>
              </a:solidFill>
              <a:latin typeface="Calibri Light"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904" y="2403838"/>
            <a:ext cx="3741896" cy="26253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80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500"/>
                                        <p:tgtEl>
                                          <p:spTgt spid="307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Accident / Incident Statistics</a:t>
            </a:r>
            <a:endParaRPr lang="en-IN" dirty="0"/>
          </a:p>
        </p:txBody>
      </p:sp>
      <p:sp>
        <p:nvSpPr>
          <p:cNvPr id="3" name="Content Placeholder 2"/>
          <p:cNvSpPr>
            <a:spLocks noGrp="1"/>
          </p:cNvSpPr>
          <p:nvPr>
            <p:ph idx="1"/>
          </p:nvPr>
        </p:nvSpPr>
        <p:spPr>
          <a:xfrm>
            <a:off x="4495800" y="2133600"/>
            <a:ext cx="4419600" cy="2819400"/>
          </a:xfrm>
        </p:spPr>
        <p:txBody>
          <a:bodyPr>
            <a:noAutofit/>
          </a:bodyPr>
          <a:lstStyle/>
          <a:p>
            <a:pPr marL="0" indent="0">
              <a:buNone/>
            </a:pPr>
            <a:r>
              <a:rPr lang="en-IN" sz="3600" dirty="0">
                <a:latin typeface="Calibri Light" pitchFamily="34" charset="0"/>
              </a:rPr>
              <a:t>Over </a:t>
            </a:r>
            <a:r>
              <a:rPr lang="en-IN" sz="4000" b="1" dirty="0">
                <a:latin typeface="Calibri Light" pitchFamily="34" charset="0"/>
              </a:rPr>
              <a:t>2.3 million </a:t>
            </a:r>
            <a:r>
              <a:rPr lang="en-IN" sz="3600" dirty="0">
                <a:latin typeface="Calibri Light" pitchFamily="34" charset="0"/>
              </a:rPr>
              <a:t>cases of ill health are caused or made worse by work.</a:t>
            </a:r>
            <a:endParaRPr lang="en-IN" sz="3600" dirty="0">
              <a:solidFill>
                <a:schemeClr val="accent1">
                  <a:lumMod val="75000"/>
                </a:schemeClr>
              </a:solidFill>
              <a:latin typeface="Calibri Light"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0" y="1592731"/>
            <a:ext cx="2397762" cy="34364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832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500"/>
                                        <p:tgtEl>
                                          <p:spTgt spid="307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Accident / Incident Statistics</a:t>
            </a:r>
            <a:endParaRPr lang="en-IN" dirty="0"/>
          </a:p>
        </p:txBody>
      </p:sp>
      <p:sp>
        <p:nvSpPr>
          <p:cNvPr id="3" name="Content Placeholder 2"/>
          <p:cNvSpPr>
            <a:spLocks noGrp="1"/>
          </p:cNvSpPr>
          <p:nvPr>
            <p:ph idx="1"/>
          </p:nvPr>
        </p:nvSpPr>
        <p:spPr>
          <a:xfrm>
            <a:off x="762000" y="2133600"/>
            <a:ext cx="8153400" cy="1371600"/>
          </a:xfrm>
        </p:spPr>
        <p:txBody>
          <a:bodyPr>
            <a:noAutofit/>
          </a:bodyPr>
          <a:lstStyle/>
          <a:p>
            <a:pPr marL="0" indent="0">
              <a:buNone/>
            </a:pPr>
            <a:r>
              <a:rPr lang="en-IN" sz="3600" dirty="0">
                <a:latin typeface="Calibri Light" pitchFamily="34" charset="0"/>
              </a:rPr>
              <a:t>“</a:t>
            </a:r>
            <a:r>
              <a:rPr lang="en-IN" sz="3600" i="1" dirty="0">
                <a:latin typeface="Calibri Light" pitchFamily="34" charset="0"/>
              </a:rPr>
              <a:t>If you think safety is expensive, try an accident</a:t>
            </a:r>
            <a:r>
              <a:rPr lang="en-IN" sz="3600" dirty="0">
                <a:latin typeface="Calibri Light" pitchFamily="34" charset="0"/>
              </a:rPr>
              <a:t>”</a:t>
            </a:r>
            <a:endParaRPr lang="en-IN" sz="3600" dirty="0">
              <a:solidFill>
                <a:schemeClr val="accent1">
                  <a:lumMod val="75000"/>
                </a:schemeClr>
              </a:solidFill>
              <a:latin typeface="Calibri Light" pitchFamily="34" charset="0"/>
            </a:endParaRPr>
          </a:p>
        </p:txBody>
      </p:sp>
      <p:sp>
        <p:nvSpPr>
          <p:cNvPr id="5" name="Content Placeholder 2"/>
          <p:cNvSpPr txBox="1">
            <a:spLocks/>
          </p:cNvSpPr>
          <p:nvPr/>
        </p:nvSpPr>
        <p:spPr>
          <a:xfrm>
            <a:off x="762000" y="3581400"/>
            <a:ext cx="78486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IN" sz="2400" dirty="0">
                <a:latin typeface="Calibri Light" pitchFamily="34" charset="0"/>
              </a:rPr>
              <a:t>- Chairman of Easy Group</a:t>
            </a:r>
            <a:endParaRPr lang="en-IN" sz="2400" dirty="0">
              <a:solidFill>
                <a:schemeClr val="accent1">
                  <a:lumMod val="75000"/>
                </a:schemeClr>
              </a:solidFill>
              <a:latin typeface="Calibri Light" pitchFamily="34" charset="0"/>
            </a:endParaRPr>
          </a:p>
        </p:txBody>
      </p:sp>
    </p:spTree>
    <p:custDataLst>
      <p:tags r:id="rId1"/>
    </p:custDataLst>
    <p:extLst>
      <p:ext uri="{BB962C8B-B14F-4D97-AF65-F5344CB8AC3E}">
        <p14:creationId xmlns:p14="http://schemas.microsoft.com/office/powerpoint/2010/main" val="10496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0413" cy="685800"/>
          </a:xfrm>
        </p:spPr>
        <p:txBody>
          <a:bodyPr>
            <a:normAutofit fontScale="90000"/>
          </a:bodyPr>
          <a:lstStyle/>
          <a:p>
            <a:pPr algn="l"/>
            <a:r>
              <a:rPr lang="en-IN" dirty="0" smtClean="0"/>
              <a:t>Accident / Incident Statistics</a:t>
            </a:r>
            <a:endParaRPr lang="en-IN" dirty="0"/>
          </a:p>
        </p:txBody>
      </p:sp>
      <p:sp>
        <p:nvSpPr>
          <p:cNvPr id="3" name="Content Placeholder 2"/>
          <p:cNvSpPr>
            <a:spLocks noGrp="1"/>
          </p:cNvSpPr>
          <p:nvPr>
            <p:ph idx="1"/>
          </p:nvPr>
        </p:nvSpPr>
        <p:spPr>
          <a:xfrm>
            <a:off x="533400" y="1676400"/>
            <a:ext cx="8153400" cy="1143000"/>
          </a:xfrm>
        </p:spPr>
        <p:txBody>
          <a:bodyPr>
            <a:noAutofit/>
          </a:bodyPr>
          <a:lstStyle/>
          <a:p>
            <a:pPr marL="0" indent="0">
              <a:buNone/>
            </a:pPr>
            <a:r>
              <a:rPr lang="en-IN" sz="2800" dirty="0">
                <a:latin typeface="Calibri Light" pitchFamily="34" charset="0"/>
              </a:rPr>
              <a:t>There are good financial reasons for reducing accidents and ill health.</a:t>
            </a:r>
            <a:endParaRPr lang="en-IN" sz="2800" dirty="0">
              <a:solidFill>
                <a:schemeClr val="accent1">
                  <a:lumMod val="75000"/>
                </a:schemeClr>
              </a:solidFill>
              <a:latin typeface="Calibri Light" pitchFamily="34" charset="0"/>
            </a:endParaRPr>
          </a:p>
        </p:txBody>
      </p:sp>
      <p:sp>
        <p:nvSpPr>
          <p:cNvPr id="6" name="Content Placeholder 2"/>
          <p:cNvSpPr txBox="1">
            <a:spLocks/>
          </p:cNvSpPr>
          <p:nvPr/>
        </p:nvSpPr>
        <p:spPr>
          <a:xfrm>
            <a:off x="474407" y="2974258"/>
            <a:ext cx="8153400" cy="28931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IN" sz="2800" dirty="0" err="1">
                <a:latin typeface="Calibri Light" pitchFamily="34" charset="0"/>
              </a:rPr>
              <a:t>Costings</a:t>
            </a:r>
            <a:r>
              <a:rPr lang="en-IN" sz="2800" dirty="0">
                <a:latin typeface="Calibri Light" pitchFamily="34" charset="0"/>
              </a:rPr>
              <a:t> show that for every </a:t>
            </a:r>
            <a:r>
              <a:rPr lang="en-IN" sz="4000" b="1" dirty="0">
                <a:latin typeface="Calibri Light" pitchFamily="34" charset="0"/>
              </a:rPr>
              <a:t>£1</a:t>
            </a:r>
            <a:r>
              <a:rPr lang="en-IN" sz="2800" dirty="0">
                <a:latin typeface="Calibri Light" pitchFamily="34" charset="0"/>
              </a:rPr>
              <a:t> a business spends on </a:t>
            </a:r>
            <a:r>
              <a:rPr lang="en-IN" sz="2800" b="1" dirty="0">
                <a:solidFill>
                  <a:schemeClr val="accent3">
                    <a:lumMod val="50000"/>
                  </a:schemeClr>
                </a:solidFill>
                <a:latin typeface="Calibri Light" pitchFamily="34" charset="0"/>
              </a:rPr>
              <a:t>insurance</a:t>
            </a:r>
            <a:r>
              <a:rPr lang="en-IN" sz="2800" dirty="0">
                <a:latin typeface="Calibri Light" pitchFamily="34" charset="0"/>
              </a:rPr>
              <a:t>, it can be losing between </a:t>
            </a:r>
            <a:r>
              <a:rPr lang="en-IN" sz="4000" b="1" dirty="0">
                <a:latin typeface="Calibri Light" pitchFamily="34" charset="0"/>
              </a:rPr>
              <a:t>£8 and £36 </a:t>
            </a:r>
            <a:r>
              <a:rPr lang="en-IN" sz="2800" dirty="0">
                <a:latin typeface="Calibri Light" pitchFamily="34" charset="0"/>
              </a:rPr>
              <a:t>in </a:t>
            </a:r>
            <a:r>
              <a:rPr lang="en-IN" sz="2800" b="1" dirty="0">
                <a:solidFill>
                  <a:srgbClr val="C00000"/>
                </a:solidFill>
                <a:latin typeface="Calibri Light" pitchFamily="34" charset="0"/>
              </a:rPr>
              <a:t>uninsured costs</a:t>
            </a:r>
            <a:r>
              <a:rPr lang="en-IN" sz="2800" dirty="0">
                <a:latin typeface="Calibri Light" pitchFamily="34" charset="0"/>
              </a:rPr>
              <a:t>.</a:t>
            </a:r>
            <a:endParaRPr lang="en-IN" sz="2800" dirty="0">
              <a:solidFill>
                <a:schemeClr val="accent1">
                  <a:lumMod val="75000"/>
                </a:schemeClr>
              </a:solidFill>
              <a:latin typeface="Calibri Light" pitchFamily="34" charset="0"/>
            </a:endParaRPr>
          </a:p>
        </p:txBody>
      </p:sp>
    </p:spTree>
    <p:custDataLst>
      <p:tags r:id="rId1"/>
    </p:custDataLst>
    <p:extLst>
      <p:ext uri="{BB962C8B-B14F-4D97-AF65-F5344CB8AC3E}">
        <p14:creationId xmlns:p14="http://schemas.microsoft.com/office/powerpoint/2010/main" val="256025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2106"/>
  <p:tag name="ARTICULATE_REFERENCE_ID" val="cc44374c-a785-4900-8ea4-cecf684ad4ed"/>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1639354-e:\webprojects\ntss\shortcourses\accidentinvestigation\accidentinvestigation.pptx"/>
  <p:tag name="ARTICULATE_PRESENTER_VERSION" val="7"/>
  <p:tag name="ARTICULATE_USED_PAGE_ORIENTATION" val="1"/>
  <p:tag name="ARTICULATE_USED_PAGE_SIZE" val="1"/>
  <p:tag name="ARTICULATE_META_COURSE_ID" val="4DuUnOecZbX_course_id"/>
  <p:tag name="ARTICULATE_META_NAME" val="Hp"/>
  <p:tag name="ARTICULATE_META_NAME_SET" val="True"/>
  <p:tag name="ARTICULATE_PROJECT_OPEN" val="0"/>
  <p:tag name="ARTICULATE_SLIDE_COUNT" val="32"/>
  <p:tag name="ISPRING_RESOURCE_PATHS_HASH_2" val="5b67d7bc63cabd8350596baeff5aa7f2d4cb"/>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79"/>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False"/>
  <p:tag name="ARTICULATE_PLAYER_CONTROL_NEXT" val="True"/>
  <p:tag name="AUDIO_ID" val="256"/>
  <p:tag name="ARTICULATE_USED_LAYOUT" val="1"/>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57"/>
  <p:tag name="ARTICULATE_USED_LAYOUT" val="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58"/>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59"/>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60"/>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61"/>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62"/>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63"/>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RTICULATE_SLIDE_THUMBNAIL_REFRESH" val="1"/>
  <p:tag name="AUDIO_ID" val="361"/>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CHILD_ITEM_TEXT2" val="1 Serious or disabling injury"/>
  <p:tag name="CHILD_ITEM_TEXT3" val="10 Minor Injury (first aid)"/>
  <p:tag name="CHILD_ITEM_TEXT4" val="30 Damage Only"/>
  <p:tag name="CHILD_ITEM_TEXT5" val="600 Non-Damage/ Near miss"/>
</p:tagLst>
</file>

<file path=ppt/tags/tag2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65"/>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66"/>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67"/>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68"/>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69"/>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70"/>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71"/>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72"/>
  <p:tag name="ARTICULATE_USED_LAYOUT" val="2"/>
</p:tagLst>
</file>

<file path=ppt/tags/tag3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357"/>
  <p:tag name="ARTICULATE_USED_LAYOUT" val="2"/>
</p:tagLst>
</file>

<file path=ppt/tags/tag3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73"/>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74"/>
  <p:tag name="ARTICULATE_USED_LAYOUT" val="2"/>
</p:tagLst>
</file>

<file path=ppt/tags/tag3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75"/>
  <p:tag name="ARTICULATE_USED_LAYOUT" val="2"/>
</p:tagLst>
</file>

<file path=ppt/tags/tag37.xml><?xml version="1.0" encoding="utf-8"?>
<p:tagLst xmlns:a="http://schemas.openxmlformats.org/drawingml/2006/main" xmlns:r="http://schemas.openxmlformats.org/officeDocument/2006/relationships" xmlns:p="http://schemas.openxmlformats.org/presentationml/2006/main">
  <p:tag name="CHILD_ITEM_TEXT1" val="Determining the cost of accidents"/>
  <p:tag name="CHILD_ITEM_TEXT2" val="Establish legal liability"/>
  <p:tag name="CHILD_ITEM_TEXT3" val="Identify trends"/>
  <p:tag name="CHILD_ITEM_TEXT4" val="Improve practices"/>
  <p:tag name="CHILD_ITEM_TEXT5" val="Calculate costs"/>
  <p:tag name="CHILD_ITEM_TEXT6" val="Collect statistical data"/>
</p:tagLst>
</file>

<file path=ppt/tags/tag3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77"/>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360"/>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RTICULATE_SLIDE_THUMBNAIL_REFRESH" val="1"/>
  <p:tag name="AUDIO_ID" val="362"/>
  <p:tag name="ARTICULATE_USED_LAYOUT" val="2"/>
</p:tagLst>
</file>

<file path=ppt/tags/tag4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359"/>
  <p:tag name="ARTICULATE_USED_LAYOUT" val="2"/>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358"/>
  <p:tag name="ARTICULATE_USED_LAYOUT" val="2"/>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78"/>
  <p:tag name="ARTICULATE_USED_LAYOUT" val="2"/>
</p:tagLst>
</file>

<file path=ppt/tags/tag4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363"/>
  <p:tag name="ARTICULATE_USED_LAYOUT" val="2"/>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364"/>
  <p:tag name="ARTICULATE_USED_LAYOUT" val="2"/>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79"/>
  <p:tag name="ARTICULATE_USED_LAYOUT" val="2"/>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0217593-53db-4273-97e9-1351e1d97059"/>
  <p:tag name="ARTICULATE_SLIDE_PAUSE" val="1"/>
  <p:tag name="ARTICULATE_LOCK_SLIDE" val="0"/>
  <p:tag name="ARTICULATE_HIDE_SLIDE" val="0"/>
  <p:tag name="ARTICULATE_PLAYER_CONTROL_PREVIOUS" val="True"/>
  <p:tag name="ARTICULATE_PLAYER_CONTROL_NEXT" val="True"/>
  <p:tag name="AUDIO_ID" val="279"/>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TotalTime>
  <Words>1046</Words>
  <Application>Microsoft Office PowerPoint</Application>
  <PresentationFormat>On-screen Show (4:3)</PresentationFormat>
  <Paragraphs>123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Get full version of ‘Accident Investigation and Root Cause Analysis’ book and PPT presentation for $25 Only</vt:lpstr>
      <vt:lpstr>Incident Investigation And Root Cause Analysis</vt:lpstr>
      <vt:lpstr>Learning Outcome</vt:lpstr>
      <vt:lpstr>Accident / Incident Statistics</vt:lpstr>
      <vt:lpstr>Accident / Incident Statistics</vt:lpstr>
      <vt:lpstr>Accident / Incident Statistics</vt:lpstr>
      <vt:lpstr>Accident / Incident Statistics</vt:lpstr>
      <vt:lpstr>Accident / Incident Statistics</vt:lpstr>
      <vt:lpstr>Accident / Incident Statistics</vt:lpstr>
      <vt:lpstr>Accident / Incident Statistics</vt:lpstr>
      <vt:lpstr>Some Definitions</vt:lpstr>
      <vt:lpstr>Some Definitions</vt:lpstr>
      <vt:lpstr>Some Definitions</vt:lpstr>
      <vt:lpstr>Some Definitions</vt:lpstr>
      <vt:lpstr>Some Definitions</vt:lpstr>
      <vt:lpstr>Some Definitions</vt:lpstr>
      <vt:lpstr>Some Definitions</vt:lpstr>
      <vt:lpstr>Some Definitions</vt:lpstr>
      <vt:lpstr>Some Definitions</vt:lpstr>
      <vt:lpstr>Some Definitions</vt:lpstr>
      <vt:lpstr>Reasons for investigating accidents</vt:lpstr>
      <vt:lpstr>Reasons for investigating accidents</vt:lpstr>
      <vt:lpstr>The causes of adverse events</vt:lpstr>
      <vt:lpstr>The causes of adverse events</vt:lpstr>
      <vt:lpstr>The causes of adverse events</vt:lpstr>
      <vt:lpstr>The causes of adverse events</vt:lpstr>
      <vt:lpstr>The causes of adverse events</vt:lpstr>
      <vt:lpstr>The causes of adverse events</vt:lpstr>
      <vt:lpstr>The causes of adverse events</vt:lpstr>
      <vt:lpstr>The causes of adverse events</vt:lpstr>
      <vt:lpstr>The causes of adverse events</vt:lpstr>
      <vt:lpstr>Get full version of ‘Accident Investigation and Root Cause Analysis’ book and PPT presentation for $25 Only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Incident Investigation And Root Cause Analysis</dc:title>
  <dc:creator>Hp</dc:creator>
  <cp:lastModifiedBy>Hp</cp:lastModifiedBy>
  <cp:revision>111</cp:revision>
  <dcterms:created xsi:type="dcterms:W3CDTF">2006-08-16T00:00:00Z</dcterms:created>
  <dcterms:modified xsi:type="dcterms:W3CDTF">2018-09-16T06:27:39Z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3B910341-DCAA-4C6A-BF67-F08CB45DF03D</vt:lpwstr>
  </property>
  <property fmtid="{D5CDD505-2E9C-101B-9397-08002B2CF9AE}" pid="3" name="ArticulatePath">
    <vt:lpwstr>AccidentInvestigation</vt:lpwstr>
  </property>
  <property fmtid="{D5CDD505-2E9C-101B-9397-08002B2CF9AE}" pid="4" name="ArticulateUseProject">
    <vt:lpwstr>1</vt:lpwstr>
  </property>
  <property fmtid="{D5CDD505-2E9C-101B-9397-08002B2CF9AE}" pid="5" name="ArticulateProjectVersion">
    <vt:lpwstr>7</vt:lpwstr>
  </property>
  <property fmtid="{D5CDD505-2E9C-101B-9397-08002B2CF9AE}" pid="6" name="ArticulateProjectFull">
    <vt:lpwstr>E:\webProjects\NTSS\ShortCourses\AccidentInvestigation\AccidentInvestigation.ppta</vt:lpwstr>
  </property>
</Properties>
</file>